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59" r:id="rId3"/>
    <p:sldId id="257" r:id="rId4"/>
    <p:sldId id="258" r:id="rId5"/>
    <p:sldId id="260" r:id="rId6"/>
    <p:sldId id="262" r:id="rId7"/>
    <p:sldId id="272" r:id="rId8"/>
    <p:sldId id="273" r:id="rId9"/>
    <p:sldId id="274" r:id="rId10"/>
    <p:sldId id="261" r:id="rId11"/>
    <p:sldId id="266" r:id="rId12"/>
    <p:sldId id="269" r:id="rId13"/>
    <p:sldId id="270" r:id="rId14"/>
    <p:sldId id="265" r:id="rId15"/>
    <p:sldId id="267" r:id="rId16"/>
    <p:sldId id="268" r:id="rId17"/>
    <p:sldId id="275" r:id="rId18"/>
    <p:sldId id="263" r:id="rId19"/>
    <p:sldId id="264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38FA63-16BD-85EC-3DE0-A1AD4C6785C4}" v="990" dt="2025-11-17T20:03:43.381"/>
    <p1510:client id="{22DF87F2-D71A-A164-8635-207A5EB76041}" v="163" dt="2025-11-18T11:51:42.605"/>
    <p1510:client id="{69C76E16-52AC-434A-BEEA-24F02B5BA75B}" v="50" dt="2025-11-18T11:52:14.9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92"/>
  </p:normalViewPr>
  <p:slideViewPr>
    <p:cSldViewPr snapToGrid="0">
      <p:cViewPr varScale="1">
        <p:scale>
          <a:sx n="106" d="100"/>
          <a:sy n="106" d="100"/>
        </p:scale>
        <p:origin x="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42E19-594F-814F-98EB-E4F4046F6E58}" type="datetimeFigureOut">
              <a:rPr lang="en-US" smtClean="0"/>
              <a:t>11/18/25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7A851-EB63-6B41-8C61-68F55A005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22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F7A851-EB63-6B41-8C61-68F55A0050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8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0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1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92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8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51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7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39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6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97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96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4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05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567F35-A6E1-D835-272F-C1542B24A1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0" y="1050595"/>
            <a:ext cx="8074815" cy="16184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MATH 5470 Project 1:</a:t>
            </a:r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Tree-Based Classification on Home Credit Default Risk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8BA10E-F407-DF90-8964-6BC7537863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0" y="2969469"/>
            <a:ext cx="8074815" cy="2800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TSANG Wai Lok, </a:t>
            </a:r>
          </a:p>
          <a:p>
            <a:r>
              <a:rPr lang="en-US"/>
              <a:t> HUNG Ka Yiu, </a:t>
            </a:r>
          </a:p>
          <a:p>
            <a:r>
              <a:rPr lang="en-US"/>
              <a:t>Gamage N. D. S.</a:t>
            </a:r>
          </a:p>
          <a:p>
            <a:r>
              <a:rPr lang="en-US"/>
              <a:t>{</a:t>
            </a:r>
            <a:r>
              <a:rPr lang="en-US" err="1"/>
              <a:t>wltsangac</a:t>
            </a:r>
            <a:r>
              <a:rPr lang="en-US"/>
              <a:t>, </a:t>
            </a:r>
            <a:r>
              <a:rPr lang="en-US" err="1"/>
              <a:t>kyhungad</a:t>
            </a:r>
            <a:r>
              <a:rPr lang="en-US"/>
              <a:t>, </a:t>
            </a:r>
            <a:r>
              <a:rPr lang="en-US" err="1"/>
              <a:t>dsgn</a:t>
            </a:r>
            <a:r>
              <a:rPr lang="en-US"/>
              <a:t>}@connect.ust.hk</a:t>
            </a:r>
          </a:p>
        </p:txBody>
      </p:sp>
    </p:spTree>
    <p:extLst>
      <p:ext uri="{BB962C8B-B14F-4D97-AF65-F5344CB8AC3E}">
        <p14:creationId xmlns:p14="http://schemas.microsoft.com/office/powerpoint/2010/main" val="159043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4BD9EF-6783-D78E-06E9-0324A557E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新細明體"/>
              </a:rPr>
              <a:t>Result: ROC</a:t>
            </a:r>
            <a:endParaRPr lang="zh-TW" alt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99A7939-5939-D53B-D9B2-AB0BDC250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48000" r="-222"/>
          <a:stretch>
            <a:fillRect/>
          </a:stretch>
        </p:blipFill>
        <p:spPr>
          <a:xfrm>
            <a:off x="8357673" y="1383203"/>
            <a:ext cx="3709915" cy="31726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00E785-5FC0-AC10-E6EC-A64F3D751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224" y="1380855"/>
            <a:ext cx="3868169" cy="31849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B38E42-A622-1BAE-A6D8-10ACA4FBE7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792" y="1390755"/>
            <a:ext cx="3643254" cy="31860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40C6A1-EE14-4555-2000-28CD9489B7C0}"/>
              </a:ext>
            </a:extLst>
          </p:cNvPr>
          <p:cNvSpPr txBox="1"/>
          <p:nvPr/>
        </p:nvSpPr>
        <p:spPr>
          <a:xfrm>
            <a:off x="8360683" y="4570352"/>
            <a:ext cx="3850251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AdaBoost</a:t>
            </a:r>
            <a:endParaRPr lang="en-US" sz="2000" dirty="0"/>
          </a:p>
          <a:p>
            <a:pPr algn="ctr"/>
            <a:r>
              <a:rPr lang="en-US" sz="2000" dirty="0"/>
              <a:t>AUC=0.7499</a:t>
            </a:r>
          </a:p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83C759-83A5-9CE7-26F8-ACEA6A5CCF43}"/>
              </a:ext>
            </a:extLst>
          </p:cNvPr>
          <p:cNvSpPr txBox="1"/>
          <p:nvPr/>
        </p:nvSpPr>
        <p:spPr>
          <a:xfrm>
            <a:off x="5062715" y="4564246"/>
            <a:ext cx="273017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/>
              <a:t>Random Forest</a:t>
            </a:r>
          </a:p>
          <a:p>
            <a:pPr algn="ctr"/>
            <a:r>
              <a:rPr lang="en-US" sz="2000" dirty="0"/>
              <a:t>AUC=0.744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8AC836-822A-8614-9ED0-C0579552DA5E}"/>
              </a:ext>
            </a:extLst>
          </p:cNvPr>
          <p:cNvSpPr txBox="1"/>
          <p:nvPr/>
        </p:nvSpPr>
        <p:spPr>
          <a:xfrm>
            <a:off x="1077993" y="4581042"/>
            <a:ext cx="295419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/>
              <a:t>Decision Tree</a:t>
            </a:r>
          </a:p>
          <a:p>
            <a:pPr algn="ctr"/>
            <a:r>
              <a:rPr lang="en-US" sz="2000" dirty="0"/>
              <a:t>AUC=0.719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4AEA2D-ADD1-6167-89BD-21392FD4B491}"/>
              </a:ext>
            </a:extLst>
          </p:cNvPr>
          <p:cNvSpPr txBox="1"/>
          <p:nvPr/>
        </p:nvSpPr>
        <p:spPr>
          <a:xfrm>
            <a:off x="3809617" y="5289892"/>
            <a:ext cx="518893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AdaBoost returns the highest AUC value!</a:t>
            </a:r>
          </a:p>
          <a:p>
            <a:pPr algn="ctr"/>
            <a:r>
              <a:rPr lang="en-US" sz="2000" dirty="0"/>
              <a:t>Reduce the variance!</a:t>
            </a:r>
          </a:p>
        </p:txBody>
      </p:sp>
    </p:spTree>
    <p:extLst>
      <p:ext uri="{BB962C8B-B14F-4D97-AF65-F5344CB8AC3E}">
        <p14:creationId xmlns:p14="http://schemas.microsoft.com/office/powerpoint/2010/main" val="1187768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F3677-A970-88F6-E7AF-966FB153E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6041" cy="1347974"/>
          </a:xfrm>
        </p:spPr>
        <p:txBody>
          <a:bodyPr/>
          <a:lstStyle/>
          <a:p>
            <a:r>
              <a:rPr lang="en-US" dirty="0"/>
              <a:t>Result</a:t>
            </a:r>
            <a:r>
              <a:rPr lang="en-US"/>
              <a:t>: Confusion Matrix</a:t>
            </a:r>
            <a:r>
              <a:rPr lang="en-US" dirty="0"/>
              <a:t> (</a:t>
            </a:r>
            <a:r>
              <a:rPr lang="en-US"/>
              <a:t>Vanilla Decision Tree</a:t>
            </a:r>
            <a:r>
              <a:rPr lang="en-US" dirty="0"/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4503D0-11CA-75B8-5663-6657C9B4DE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70" r="50092" b="232"/>
          <a:stretch>
            <a:fillRect/>
          </a:stretch>
        </p:blipFill>
        <p:spPr>
          <a:xfrm>
            <a:off x="840442" y="1537277"/>
            <a:ext cx="6320119" cy="49891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A7AB33-4475-BC8C-C492-81E04B5DFC22}"/>
              </a:ext>
            </a:extLst>
          </p:cNvPr>
          <p:cNvSpPr txBox="1"/>
          <p:nvPr/>
        </p:nvSpPr>
        <p:spPr>
          <a:xfrm>
            <a:off x="7896516" y="1582103"/>
            <a:ext cx="351422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TP=56499</a:t>
            </a:r>
          </a:p>
          <a:p>
            <a:r>
              <a:rPr lang="en-US"/>
              <a:t>FP=39</a:t>
            </a:r>
            <a:endParaRPr lang="en-US" dirty="0"/>
          </a:p>
          <a:p>
            <a:r>
              <a:rPr lang="en-US"/>
              <a:t>FN=4878</a:t>
            </a:r>
          </a:p>
          <a:p>
            <a:r>
              <a:rPr lang="en-US"/>
              <a:t>TN=87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170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E6CA5-D94A-2AB9-DE86-FEC619679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37350-D699-B4B0-4F61-F0DEBF78E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Result: Confusion Matrix (Random Forest)</a:t>
            </a:r>
            <a:endParaRPr lang="en-US" dirty="0"/>
          </a:p>
        </p:txBody>
      </p:sp>
      <p:pic>
        <p:nvPicPr>
          <p:cNvPr id="7" name="Content Placeholder 6" descr="A chart with numbers and a number on it&#10;&#10;AI-generated content may be incorrect.">
            <a:extLst>
              <a:ext uri="{FF2B5EF4-FFF2-40B4-BE49-F238E27FC236}">
                <a16:creationId xmlns:a16="http://schemas.microsoft.com/office/drawing/2014/main" id="{A549CA16-F321-B28C-2BE7-03687C0B58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9068" y="1690687"/>
            <a:ext cx="5754245" cy="4977879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447C9C9-0F6E-26AF-4BC8-2DA49E165929}"/>
              </a:ext>
            </a:extLst>
          </p:cNvPr>
          <p:cNvSpPr txBox="1"/>
          <p:nvPr/>
        </p:nvSpPr>
        <p:spPr>
          <a:xfrm>
            <a:off x="7588496" y="1484097"/>
            <a:ext cx="361223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TP=37364</a:t>
            </a:r>
          </a:p>
          <a:p>
            <a:r>
              <a:rPr lang="en-US"/>
              <a:t>FP=19174</a:t>
            </a:r>
          </a:p>
          <a:p>
            <a:r>
              <a:rPr lang="en-US"/>
              <a:t>FN=1665</a:t>
            </a:r>
          </a:p>
          <a:p>
            <a:r>
              <a:rPr lang="en-US"/>
              <a:t>TN=3300</a:t>
            </a:r>
          </a:p>
        </p:txBody>
      </p:sp>
    </p:spTree>
    <p:extLst>
      <p:ext uri="{BB962C8B-B14F-4D97-AF65-F5344CB8AC3E}">
        <p14:creationId xmlns:p14="http://schemas.microsoft.com/office/powerpoint/2010/main" val="1974305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C7B64-7C40-89C6-AD51-2CEDDD58B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002E0-4360-7EDD-A646-6FAFEE5F5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Result: Confusion Matrix (AdaBoost)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F406EC-95A1-9E03-0179-345F8AA83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DAF6434E-DF68-7A28-BE8D-7824F39519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58" r="50789" b="-353"/>
          <a:stretch>
            <a:fillRect/>
          </a:stretch>
        </p:blipFill>
        <p:spPr>
          <a:xfrm>
            <a:off x="837914" y="1482521"/>
            <a:ext cx="6095958" cy="50314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539777-EC3C-3BD5-76F3-095857D59B96}"/>
              </a:ext>
            </a:extLst>
          </p:cNvPr>
          <p:cNvSpPr txBox="1"/>
          <p:nvPr/>
        </p:nvSpPr>
        <p:spPr>
          <a:xfrm>
            <a:off x="7658500" y="1484097"/>
            <a:ext cx="351422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TP=56486</a:t>
            </a:r>
          </a:p>
          <a:p>
            <a:r>
              <a:rPr lang="en-US"/>
              <a:t>FP=52</a:t>
            </a:r>
          </a:p>
          <a:p>
            <a:r>
              <a:rPr lang="en-US"/>
              <a:t>FN=4906</a:t>
            </a:r>
          </a:p>
          <a:p>
            <a:pPr algn="l"/>
            <a:r>
              <a:rPr lang="en-US"/>
              <a:t>TN=59</a:t>
            </a:r>
          </a:p>
        </p:txBody>
      </p:sp>
    </p:spTree>
    <p:extLst>
      <p:ext uri="{BB962C8B-B14F-4D97-AF65-F5344CB8AC3E}">
        <p14:creationId xmlns:p14="http://schemas.microsoft.com/office/powerpoint/2010/main" val="2273361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438E9-A950-E238-EF03-A8920A3BB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</a:t>
            </a:r>
            <a:r>
              <a:rPr lang="en-US"/>
              <a:t>: Features Importance </a:t>
            </a:r>
            <a:r>
              <a:rPr lang="en-US" dirty="0"/>
              <a:t>(</a:t>
            </a:r>
            <a:r>
              <a:rPr lang="en-US"/>
              <a:t>Decision Tree</a:t>
            </a:r>
            <a:r>
              <a:rPr lang="en-US" dirty="0"/>
              <a:t>)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8018F09-EBDA-8AD4-7BBA-8A8172C9F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F31FCA-CEE3-9AFD-7D79-DD18AAF68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071" y="1479331"/>
            <a:ext cx="8189637" cy="53763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646B60-533A-589D-8BDD-32CC62C38C89}"/>
              </a:ext>
            </a:extLst>
          </p:cNvPr>
          <p:cNvSpPr txBox="1"/>
          <p:nvPr/>
        </p:nvSpPr>
        <p:spPr>
          <a:xfrm>
            <a:off x="6188405" y="4718308"/>
            <a:ext cx="2982194" cy="4480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24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6B79D-6E38-A73B-D558-9922BCF03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43982" cy="1347974"/>
          </a:xfrm>
        </p:spPr>
        <p:txBody>
          <a:bodyPr/>
          <a:lstStyle/>
          <a:p>
            <a:r>
              <a:rPr lang="en-US"/>
              <a:t>Result : Features Importance (Random Forest)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52A0444-3282-03DF-E65F-5DF21960A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0177" y="1510581"/>
            <a:ext cx="8180293" cy="535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78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EBB02-94C5-E641-E601-8E45D01FA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 : Features Importance (AdaBoost)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07D51-2CA7-840D-BDA1-FAE332311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EA988E76-9E1D-A1D4-0E34-99B2CF13C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669" y="1499888"/>
            <a:ext cx="8113563" cy="535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86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AE4D6-AB0F-C0D5-08A4-F66614108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of feature importance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CEB3E-EA52-D06F-F80C-20BCC9C81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Ext_sources</a:t>
            </a:r>
            <a:r>
              <a:rPr lang="en-US"/>
              <a:t> 1,2, 3 are most important.</a:t>
            </a:r>
          </a:p>
          <a:p>
            <a:r>
              <a:rPr lang="en-US"/>
              <a:t>AMT_Good price in the 4th in </a:t>
            </a:r>
            <a:r>
              <a:rPr lang="en-US" err="1"/>
              <a:t>Adaboost</a:t>
            </a:r>
            <a:r>
              <a:rPr lang="en-US"/>
              <a:t>, not in others,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5C01E14F-C3CB-84FE-BF1D-498EA4798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57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DFE244-B881-184E-CAFE-8F8D3AD11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新細明體"/>
              </a:rPr>
              <a:t>Future Improvement</a:t>
            </a:r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EA142C9-C0D8-AEC8-D283-AB36296BE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>
                <a:ea typeface="新細明體"/>
              </a:rPr>
              <a:t>LDA, </a:t>
            </a:r>
            <a:r>
              <a:rPr lang="zh-TW">
                <a:ea typeface="+mn-lt"/>
                <a:cs typeface="+mn-lt"/>
              </a:rPr>
              <a:t>t-SNE</a:t>
            </a:r>
            <a:r>
              <a:rPr lang="zh-TW">
                <a:ea typeface="新細明體"/>
              </a:rPr>
              <a:t>, </a:t>
            </a:r>
            <a:r>
              <a:rPr lang="zh-TW">
                <a:ea typeface="+mn-lt"/>
                <a:cs typeface="+mn-lt"/>
              </a:rPr>
              <a:t>kernel PCA</a:t>
            </a:r>
            <a:r>
              <a:rPr lang="zh-TW" altLang="en-US">
                <a:ea typeface="新細明體"/>
              </a:rPr>
              <a:t>?</a:t>
            </a:r>
          </a:p>
          <a:p>
            <a:r>
              <a:rPr lang="zh-TW" altLang="en-US">
                <a:ea typeface="新細明體"/>
              </a:rPr>
              <a:t>Is PCA really need for the tree method?</a:t>
            </a:r>
          </a:p>
          <a:p>
            <a:r>
              <a:rPr lang="zh-TW" altLang="en-US">
                <a:ea typeface="新細明體"/>
              </a:rPr>
              <a:t>Exploration of unsupervised learning?</a:t>
            </a:r>
            <a:endParaRPr lang="zh-TW" altLang="en-US" dirty="0">
              <a:ea typeface="新細明體" panose="02020500000000000000" pitchFamily="18" charset="-120"/>
            </a:endParaRPr>
          </a:p>
          <a:p>
            <a:r>
              <a:rPr lang="zh-TW" altLang="en-US">
                <a:ea typeface="新細明體"/>
              </a:rPr>
              <a:t>Clustering?</a:t>
            </a:r>
          </a:p>
          <a:p>
            <a:pPr marL="0" indent="0">
              <a:buNone/>
            </a:pPr>
            <a:endParaRPr lang="zh-TW" altLang="en-US">
              <a:ea typeface="新細明體"/>
            </a:endParaRPr>
          </a:p>
        </p:txBody>
      </p:sp>
      <p:pic>
        <p:nvPicPr>
          <p:cNvPr id="4" name="圖片 3" descr="一張含有 文字, 圖表, 螢幕擷取畫面 的圖片&#10;&#10;AI 產生的內容可能不正確。">
            <a:extLst>
              <a:ext uri="{FF2B5EF4-FFF2-40B4-BE49-F238E27FC236}">
                <a16:creationId xmlns:a16="http://schemas.microsoft.com/office/drawing/2014/main" id="{ECB23DCE-981A-9C6D-E8FA-0AACE04BC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305" y="4232391"/>
            <a:ext cx="4297472" cy="2190881"/>
          </a:xfrm>
          <a:prstGeom prst="rect">
            <a:avLst/>
          </a:prstGeom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F87B9C76-4C1F-4EE1-476E-0F13A290E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87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46DEE6-A183-E141-FB13-2ED2B840C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新細明體"/>
              </a:rPr>
              <a:t>References</a:t>
            </a:r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0F2F504-76BD-793D-F7BD-64B7BDE16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>
                <a:ea typeface="新細明體"/>
              </a:rPr>
              <a:t>Wall, M. E. (2025). Singular value decomposition and principal component analysis. Binghamton.edu. </a:t>
            </a:r>
            <a:r>
              <a:rPr lang="zh-TW" altLang="en-US" dirty="0">
                <a:ea typeface="新細明體"/>
              </a:rPr>
              <a:t>https://casci.binghamton.edu/publications/WallSVD2003.html</a:t>
            </a:r>
          </a:p>
          <a:p>
            <a:r>
              <a:rPr lang="zh-TW" altLang="en-US">
                <a:ea typeface="新細明體"/>
              </a:rPr>
              <a:t>FISHER, R. A. (1936). THE USE OF MULTIPLE MEASUREMENTS IN TAXONOMIC PROBLEMS. Annals of Eugenics, 7(2), 179–188. </a:t>
            </a:r>
            <a:r>
              <a:rPr lang="zh-TW" altLang="en-US" dirty="0">
                <a:ea typeface="新細明體"/>
              </a:rPr>
              <a:t>https://doi.org/10.1111/j.1469-1809.1936.tb02137.x</a:t>
            </a:r>
            <a:endParaRPr lang="zh-TW"/>
          </a:p>
          <a:p>
            <a:endParaRPr lang="zh-TW" altLang="en-US" dirty="0">
              <a:latin typeface="Aptos" panose="02110004020202020204"/>
              <a:ea typeface="新細明體" panose="02020500000000000000" pitchFamily="18" charset="-120"/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ED8A0AEA-C2CF-8049-E2AC-14BFC9615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61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1AC3F-43BA-AC9B-D6DC-93168F1C9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4A7C6-D338-8CB0-5172-462832C85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HK" dirty="0">
                <a:latin typeface="Times New Roman"/>
                <a:cs typeface="Times New Roman"/>
              </a:rPr>
              <a:t>Tree Based Models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Findings &amp; Insights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49E36969-FB4F-F06B-12DF-DAF482CDB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46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A3A25-B847-0734-01A4-D2B8C342A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999E5C8-36F7-32C6-F0C7-5D12C266E3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3955" y="1825625"/>
            <a:ext cx="6144089" cy="4351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16A5FF-2A24-DEBA-8DC6-4FCF653FD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551" y="0"/>
            <a:ext cx="9683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568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EDD9B-9C8C-48B1-795A-434D0A18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 and Data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40310-7061-01ED-558D-20BBBBB27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HK">
                <a:latin typeface="Times New Roman"/>
                <a:cs typeface="Times New Roman"/>
              </a:rPr>
              <a:t>Trusted lenders have positive loan experience</a:t>
            </a:r>
            <a:endParaRPr lang="zh-TW" altLang="en-US"/>
          </a:p>
          <a:p>
            <a:r>
              <a:rPr lang="en-HK">
                <a:latin typeface="Times New Roman"/>
                <a:cs typeface="Times New Roman"/>
              </a:rPr>
              <a:t>Goal: Assess whether </a:t>
            </a:r>
            <a:r>
              <a:rPr lang="en-HK" b="1">
                <a:latin typeface="Times New Roman"/>
                <a:cs typeface="Times New Roman"/>
              </a:rPr>
              <a:t>ensemble methods</a:t>
            </a:r>
            <a:r>
              <a:rPr lang="en-HK">
                <a:latin typeface="Times New Roman"/>
                <a:cs typeface="Times New Roman"/>
              </a:rPr>
              <a:t> significantly outperform a </a:t>
            </a:r>
            <a:r>
              <a:rPr lang="en-HK" b="1">
                <a:latin typeface="Times New Roman"/>
                <a:cs typeface="Times New Roman"/>
              </a:rPr>
              <a:t>vanilla decision tree</a:t>
            </a:r>
            <a:endParaRPr lang="en-US">
              <a:latin typeface="Times New Roman"/>
              <a:cs typeface="Times New Roman"/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9D9C5FC2-383B-4949-4CC5-E0126B5F4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70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54D5B-9F96-98A9-A458-F01146023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1120E-E9DB-D414-3872-0936B0E5E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Data source: Home Credit Risk competition(Kaggle)</a:t>
            </a:r>
          </a:p>
          <a:p>
            <a:r>
              <a:rPr lang="en-HK" b="1" dirty="0">
                <a:latin typeface="Times New Roman"/>
                <a:cs typeface="Times New Roman"/>
              </a:rPr>
              <a:t>Binary classification</a:t>
            </a:r>
            <a:endParaRPr lang="en-HK" altLang="zh-TW" dirty="0">
              <a:latin typeface="Times New Roman"/>
              <a:cs typeface="Times New Roman"/>
            </a:endParaRPr>
          </a:p>
          <a:p>
            <a:r>
              <a:rPr lang="en-HK" dirty="0">
                <a:latin typeface="Times New Roman"/>
                <a:cs typeface="Times New Roman"/>
              </a:rPr>
              <a:t>Dataset features: mix of </a:t>
            </a:r>
            <a:r>
              <a:rPr lang="en-HK" b="1" dirty="0">
                <a:latin typeface="Times New Roman"/>
                <a:cs typeface="Times New Roman"/>
              </a:rPr>
              <a:t>categorical and numerical</a:t>
            </a:r>
            <a:r>
              <a:rPr lang="en-HK" dirty="0">
                <a:latin typeface="Times New Roman"/>
                <a:cs typeface="Times New Roman"/>
              </a:rPr>
              <a:t>, complex interactions. </a:t>
            </a:r>
            <a:endParaRPr lang="en-US" dirty="0"/>
          </a:p>
          <a:p>
            <a:r>
              <a:rPr lang="en-HK" dirty="0">
                <a:latin typeface="Times New Roman"/>
                <a:cs typeface="Times New Roman"/>
              </a:rPr>
              <a:t>Unbalanced.</a:t>
            </a:r>
          </a:p>
          <a:p>
            <a:r>
              <a:rPr lang="en-HK" dirty="0">
                <a:latin typeface="Times New Roman"/>
                <a:cs typeface="Times New Roman"/>
              </a:rPr>
              <a:t>Large size of data: More than 120 features and 300000 rows.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60698750-3492-909B-4E48-1C0CD4FDD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35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2B8D6C-F530-0EDB-3ADA-9E37648B5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/>
              </a:rPr>
              <a:t>Methodology</a:t>
            </a:r>
            <a:r>
              <a:rPr lang="zh-TW" altLang="en-US">
                <a:ea typeface="新細明體"/>
              </a:rPr>
              <a:t>: Preprocessing</a:t>
            </a:r>
            <a:endParaRPr lang="zh-TW">
              <a:ea typeface="新細明體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5A75986-D07E-250C-8223-EFA1F202E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dirty="0">
                <a:ea typeface="新細明體"/>
              </a:rPr>
              <a:t>Fill nan value  (categorical: mode, non-categorical: mean)</a:t>
            </a:r>
          </a:p>
          <a:p>
            <a:r>
              <a:rPr lang="zh-TW" altLang="en-US" dirty="0">
                <a:ea typeface="新細明體"/>
              </a:rPr>
              <a:t>One-hot encoding</a:t>
            </a:r>
          </a:p>
          <a:p>
            <a:r>
              <a:rPr lang="zh-TW" altLang="en-US" dirty="0">
                <a:ea typeface="新細明體"/>
              </a:rPr>
              <a:t>Scaling for PCA</a:t>
            </a:r>
            <a:endParaRPr lang="zh-TW" dirty="0"/>
          </a:p>
          <a:p>
            <a:r>
              <a:rPr lang="zh-TW" altLang="en-US" dirty="0">
                <a:ea typeface="新細明體"/>
              </a:rPr>
              <a:t>Dimension Reduction by PCA</a:t>
            </a:r>
          </a:p>
          <a:p>
            <a:pPr marL="0" indent="0">
              <a:buNone/>
            </a:pPr>
            <a:endParaRPr lang="zh-TW" altLang="en-US" dirty="0">
              <a:ea typeface="新細明體"/>
            </a:endParaRPr>
          </a:p>
          <a:p>
            <a:pPr marL="0" indent="0">
              <a:buNone/>
            </a:pPr>
            <a:endParaRPr lang="zh-TW" altLang="en-US" dirty="0">
              <a:ea typeface="新細明體"/>
            </a:endParaRPr>
          </a:p>
        </p:txBody>
      </p:sp>
      <p:pic>
        <p:nvPicPr>
          <p:cNvPr id="4" name="Picture 3" descr="Singular value decomposition and principal component analysis">
            <a:extLst>
              <a:ext uri="{FF2B5EF4-FFF2-40B4-BE49-F238E27FC236}">
                <a16:creationId xmlns:a16="http://schemas.microsoft.com/office/drawing/2014/main" id="{E4009CAE-72B6-558F-8F8E-4FCA87343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986" y="3998952"/>
            <a:ext cx="4914376" cy="2689744"/>
          </a:xfrm>
          <a:prstGeom prst="rect">
            <a:avLst/>
          </a:prstGeom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96811F2E-9D39-0E47-762C-3C0280D5A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51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C076C4-E95B-5764-151B-B8F7C3ACD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新細明體"/>
              </a:rPr>
              <a:t>Methodoloy: Models Building</a:t>
            </a:r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EE6A6B6-FEE9-60F6-FC24-234654354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Models compared:</a:t>
            </a:r>
            <a:br>
              <a:rPr lang="en-US" altLang="zh-TW" sz="2400" dirty="0"/>
            </a:br>
            <a:r>
              <a:rPr lang="en-US" altLang="zh-TW" sz="2400" dirty="0"/>
              <a:t>1.Vanilla Decision Tree</a:t>
            </a:r>
          </a:p>
          <a:p>
            <a:pPr marL="0" indent="0">
              <a:buNone/>
            </a:pPr>
            <a:r>
              <a:rPr lang="en-US" altLang="zh-TW" sz="2400" dirty="0"/>
              <a:t>   2.Random Forest</a:t>
            </a:r>
          </a:p>
          <a:p>
            <a:pPr marL="0" indent="0">
              <a:buNone/>
            </a:pPr>
            <a:r>
              <a:rPr lang="en-US" altLang="zh-TW" sz="2400" dirty="0"/>
              <a:t>   3.AdaBoost</a:t>
            </a:r>
          </a:p>
          <a:p>
            <a:r>
              <a:rPr lang="en-US" altLang="zh-TW" sz="2400" dirty="0"/>
              <a:t>Hyperparameter tuning: Grid search with 3 fold cross validation using the one standard error rule</a:t>
            </a:r>
            <a:endParaRPr lang="zh-TW" altLang="en-US" sz="2400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483CA469-634A-E770-ED39-C6F23083E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33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32B75-B79D-CDFC-BA82-0679247BC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Baseline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EDD08-55E4-3EEE-6C9C-3F5E08708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tree with impurity measures: Gini index &amp; cross entropy</a:t>
            </a:r>
          </a:p>
          <a:p>
            <a:r>
              <a:rPr lang="en-US" dirty="0"/>
              <a:t>Tree depths: 5, 7 and 8</a:t>
            </a:r>
          </a:p>
          <a:p>
            <a:r>
              <a:rPr lang="en-US" dirty="0"/>
              <a:t>Tends to overfit high-dimensional, noisy data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644C5439-25BC-703E-F740-5B0512BD6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43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54E7D-593F-4D8A-6FA5-9C24D6F33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Forest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A78D1-3D19-77F2-1B90-5B9173B29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Bootstrap aggregating multiple trees</a:t>
            </a:r>
          </a:p>
          <a:p>
            <a:r>
              <a:rPr lang="en-US" dirty="0"/>
              <a:t>Random feature selection at each split mitigates correlated predictors</a:t>
            </a:r>
          </a:p>
          <a:p>
            <a:r>
              <a:rPr lang="en-US" dirty="0"/>
              <a:t>Number of estimators:200,250,300</a:t>
            </a:r>
          </a:p>
          <a:p>
            <a:endParaRPr lang="en-US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759F192-2784-ADF4-C5EE-0273C5E5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65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B7170-C4A6-3466-0865-6BC0D2A59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AdaBoost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DE2C1-C501-5072-7F91-1E303E4BF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Sequentially builds weak learners focusing on errors</a:t>
            </a:r>
          </a:p>
          <a:p>
            <a:r>
              <a:rPr lang="en-US" dirty="0"/>
              <a:t>Re-weights samples to target misclassified, hard cases</a:t>
            </a:r>
          </a:p>
          <a:p>
            <a:r>
              <a:rPr lang="en-US" dirty="0"/>
              <a:t>Number of estimators: 50, 100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5CB57571-EC8A-FD67-89D7-70BC1091F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49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499</Words>
  <Application>Microsoft Macintosh PowerPoint</Application>
  <PresentationFormat>Widescreen</PresentationFormat>
  <Paragraphs>80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新細明體</vt:lpstr>
      <vt:lpstr>Aptos</vt:lpstr>
      <vt:lpstr>Aptos Display</vt:lpstr>
      <vt:lpstr>Arial</vt:lpstr>
      <vt:lpstr>Times New Roman</vt:lpstr>
      <vt:lpstr>Office Theme</vt:lpstr>
      <vt:lpstr>MATH 5470 Project 1:  Tree-Based Classification on Home Credit Default Risk</vt:lpstr>
      <vt:lpstr>Outline</vt:lpstr>
      <vt:lpstr>Motivation and Data Introduction</vt:lpstr>
      <vt:lpstr>Dataset Overview</vt:lpstr>
      <vt:lpstr>Methodology: Preprocessing</vt:lpstr>
      <vt:lpstr>Methodoloy: Models Building</vt:lpstr>
      <vt:lpstr>Decision Tree Baseline</vt:lpstr>
      <vt:lpstr>Random Forest</vt:lpstr>
      <vt:lpstr>AdaBoost</vt:lpstr>
      <vt:lpstr>Result: ROC</vt:lpstr>
      <vt:lpstr>Result: Confusion Matrix (Vanilla Decision Tree)</vt:lpstr>
      <vt:lpstr>Result: Confusion Matrix (Random Forest)</vt:lpstr>
      <vt:lpstr>Result: Confusion Matrix (AdaBoost)</vt:lpstr>
      <vt:lpstr>Result : Features Importance (Decision Tree)</vt:lpstr>
      <vt:lpstr>Result : Features Importance (Random Forest)</vt:lpstr>
      <vt:lpstr>Result : Features Importance (AdaBoost)</vt:lpstr>
      <vt:lpstr>Summary of feature importance</vt:lpstr>
      <vt:lpstr>Future Improvement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GAMAGE NANAYAKKARA Dinusara Sasindu</dc:creator>
  <cp:lastModifiedBy>GAMAGE NANAYAKKARA Dinusara Sasindu</cp:lastModifiedBy>
  <cp:revision>2</cp:revision>
  <dcterms:created xsi:type="dcterms:W3CDTF">2025-11-15T13:50:15Z</dcterms:created>
  <dcterms:modified xsi:type="dcterms:W3CDTF">2025-11-18T11:52:15Z</dcterms:modified>
</cp:coreProperties>
</file>