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58" r:id="rId5"/>
    <p:sldId id="271" r:id="rId6"/>
    <p:sldId id="272" r:id="rId7"/>
    <p:sldId id="276" r:id="rId8"/>
    <p:sldId id="275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 snapToGrid="0">
      <p:cViewPr>
        <p:scale>
          <a:sx n="66" d="100"/>
          <a:sy n="66" d="100"/>
        </p:scale>
        <p:origin x="-684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6B49-927B-4D88-9A95-00063184EFE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EF66-DE02-4F9F-A828-CA74686CF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5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6B49-927B-4D88-9A95-00063184EFE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EF66-DE02-4F9F-A828-CA74686CF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1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6B49-927B-4D88-9A95-00063184EFE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EF66-DE02-4F9F-A828-CA74686CF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0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6B49-927B-4D88-9A95-00063184EFE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EF66-DE02-4F9F-A828-CA74686CF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6B49-927B-4D88-9A95-00063184EFE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EF66-DE02-4F9F-A828-CA74686CF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4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6B49-927B-4D88-9A95-00063184EFE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EF66-DE02-4F9F-A828-CA74686CF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1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6B49-927B-4D88-9A95-00063184EFE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EF66-DE02-4F9F-A828-CA74686CF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7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6B49-927B-4D88-9A95-00063184EFE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EF66-DE02-4F9F-A828-CA74686CF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6B49-927B-4D88-9A95-00063184EFE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EF66-DE02-4F9F-A828-CA74686CF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9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6B49-927B-4D88-9A95-00063184EFE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EF66-DE02-4F9F-A828-CA74686CF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6B49-927B-4D88-9A95-00063184EFE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EF66-DE02-4F9F-A828-CA74686CF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4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6B49-927B-4D88-9A95-00063184EFE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EF66-DE02-4F9F-A828-CA74686CF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0.wmf"/><Relationship Id="rId3" Type="http://schemas.openxmlformats.org/officeDocument/2006/relationships/image" Target="../media/image1.pn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2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wmf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116"/>
            <a:ext cx="12220320" cy="1527540"/>
          </a:xfrm>
          <a:prstGeom prst="rect">
            <a:avLst/>
          </a:prstGeom>
        </p:spPr>
      </p:pic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2168072" y="1956809"/>
            <a:ext cx="8652328" cy="155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37" tIns="342842" rIns="137137" bIns="342842" anchor="ctr" anchorCtr="0">
            <a:spAutoFit/>
          </a:bodyPr>
          <a:lstStyle>
            <a:lvl1pPr defTabSz="43897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7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7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7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7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Dimensionality Reduction of Face Order Problem Using Non-linear Embedding Methods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Text Box 123"/>
          <p:cNvSpPr txBox="1">
            <a:spLocks noChangeArrowheads="1"/>
          </p:cNvSpPr>
          <p:nvPr/>
        </p:nvSpPr>
        <p:spPr bwMode="auto">
          <a:xfrm>
            <a:off x="622660" y="3718923"/>
            <a:ext cx="11569340" cy="105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137137" rIns="137137" bIns="137137" anchor="ctr" anchorCtr="0"/>
          <a:lstStyle>
            <a:lvl1pPr defTabSz="43897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7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7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7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7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SUN, Jing ; jsunav@connect.ust.hk, MAE, HKUST</a:t>
            </a:r>
            <a:endParaRPr lang="en-US" sz="1800" baseline="30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eaLnBrk="1" hangingPunct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LUO,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Shuang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; sluoae@connect.ust.hk, MAE, HKUST</a:t>
            </a:r>
          </a:p>
          <a:p>
            <a:pPr algn="ctr" eaLnBrk="1" hangingPunct="1"/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YU, Zhijie; zyuak@connect.ust.hk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CIVL, 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HKUST</a:t>
            </a:r>
          </a:p>
          <a:p>
            <a:pPr algn="ctr" eaLnBrk="1" hangingPunct="1"/>
            <a:endParaRPr lang="en-US" sz="1800" baseline="30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5"/>
          <a:stretch/>
        </p:blipFill>
        <p:spPr>
          <a:xfrm>
            <a:off x="0" y="-24824"/>
            <a:ext cx="12220320" cy="609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8320" y="6467475"/>
            <a:ext cx="12220320" cy="390525"/>
          </a:xfrm>
          <a:prstGeom prst="rect">
            <a:avLst/>
          </a:prstGeom>
          <a:solidFill>
            <a:srgbClr val="F19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HK" dirty="0" smtClean="0"/>
              <a:t>CSIC 5011 Final project                                            SUN Jing, LUO </a:t>
            </a:r>
            <a:r>
              <a:rPr lang="en-HK" dirty="0" err="1" smtClean="0"/>
              <a:t>Shuang</a:t>
            </a:r>
            <a:r>
              <a:rPr lang="en-HK" dirty="0" smtClean="0"/>
              <a:t>, YU </a:t>
            </a:r>
            <a:r>
              <a:rPr lang="en-HK" dirty="0" err="1" smtClean="0"/>
              <a:t>Zhijie</a:t>
            </a:r>
            <a:r>
              <a:rPr lang="en-HK" dirty="0" smtClean="0"/>
              <a:t>                                                                                  </a:t>
            </a:r>
            <a:fld id="{032BF08F-FF51-4F86-9B85-ED44337BE5B4}" type="slidenum">
              <a:rPr lang="en-HK"/>
              <a:t>2</a:t>
            </a:fld>
            <a:r>
              <a:rPr lang="en-HK" dirty="0" smtClean="0"/>
              <a:t>                                                                    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8320" y="0"/>
            <a:ext cx="333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r>
              <a:rPr lang="en-HK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6555" y="2068710"/>
            <a:ext cx="330200" cy="304800"/>
          </a:xfrm>
          <a:prstGeom prst="rect">
            <a:avLst/>
          </a:prstGeom>
          <a:solidFill>
            <a:srgbClr val="F19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4028740" y="1992955"/>
            <a:ext cx="319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400" b="1" dirty="0" smtClean="0"/>
              <a:t>Background description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416555" y="4063810"/>
            <a:ext cx="330200" cy="304800"/>
          </a:xfrm>
          <a:prstGeom prst="rect">
            <a:avLst/>
          </a:prstGeom>
          <a:solidFill>
            <a:srgbClr val="F19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4028740" y="3980239"/>
            <a:ext cx="460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400" b="1" dirty="0" smtClean="0"/>
              <a:t>Diffusion Map: algorithm &amp; results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3416555" y="2526942"/>
            <a:ext cx="330200" cy="304800"/>
          </a:xfrm>
          <a:prstGeom prst="rect">
            <a:avLst/>
          </a:prstGeom>
          <a:solidFill>
            <a:srgbClr val="F19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4028740" y="2475110"/>
            <a:ext cx="4937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400" b="1" dirty="0" smtClean="0"/>
              <a:t>MDS-embedding: algorithm &amp; results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416555" y="3048674"/>
            <a:ext cx="330200" cy="304800"/>
          </a:xfrm>
          <a:prstGeom prst="rect">
            <a:avLst/>
          </a:prstGeom>
          <a:solidFill>
            <a:srgbClr val="F19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4028740" y="2996842"/>
            <a:ext cx="526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400" b="1" dirty="0" err="1" smtClean="0"/>
              <a:t>Isomap</a:t>
            </a:r>
            <a:r>
              <a:rPr lang="en-HK" sz="2400" b="1" dirty="0" smtClean="0"/>
              <a:t>-embedding: algorithm &amp; results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3416555" y="3570406"/>
            <a:ext cx="330200" cy="304800"/>
          </a:xfrm>
          <a:prstGeom prst="rect">
            <a:avLst/>
          </a:prstGeom>
          <a:solidFill>
            <a:srgbClr val="F19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4028740" y="3518574"/>
            <a:ext cx="473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400" b="1" dirty="0" smtClean="0"/>
              <a:t>LLE-embedding: algorithm &amp; results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3416555" y="4574293"/>
            <a:ext cx="330200" cy="304800"/>
          </a:xfrm>
          <a:prstGeom prst="rect">
            <a:avLst/>
          </a:prstGeom>
          <a:solidFill>
            <a:srgbClr val="F19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4028740" y="4522461"/>
            <a:ext cx="1404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400" b="1" dirty="0" smtClean="0"/>
              <a:t>Summary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94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075" y="1290530"/>
            <a:ext cx="4505325" cy="1510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8675" y="684120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>
                <a:solidFill>
                  <a:srgbClr val="F19759"/>
                </a:solidFill>
              </a:rPr>
              <a:t>Problem</a:t>
            </a:r>
            <a:r>
              <a:rPr lang="en-HK" dirty="0" smtClean="0"/>
              <a:t> </a:t>
            </a:r>
            <a:r>
              <a:rPr lang="en-HK" b="1" dirty="0">
                <a:solidFill>
                  <a:srgbClr val="F19759"/>
                </a:solidFill>
              </a:rPr>
              <a:t>Description</a:t>
            </a:r>
            <a:r>
              <a:rPr lang="en-HK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1524" y="3359044"/>
            <a:ext cx="360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>
                <a:solidFill>
                  <a:srgbClr val="F19759"/>
                </a:solidFill>
              </a:rPr>
              <a:t>Target</a:t>
            </a:r>
            <a:r>
              <a:rPr lang="en-HK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5"/>
          <a:stretch/>
        </p:blipFill>
        <p:spPr>
          <a:xfrm>
            <a:off x="-28320" y="0"/>
            <a:ext cx="12220320" cy="6095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8320" y="6467475"/>
            <a:ext cx="12220320" cy="390525"/>
          </a:xfrm>
          <a:prstGeom prst="rect">
            <a:avLst/>
          </a:prstGeom>
          <a:solidFill>
            <a:srgbClr val="F19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HK" dirty="0" smtClean="0"/>
              <a:t>CSIC 5011 Final project                                            SUN Jing, LUO </a:t>
            </a:r>
            <a:r>
              <a:rPr lang="en-HK" dirty="0" err="1" smtClean="0"/>
              <a:t>Shuang</a:t>
            </a:r>
            <a:r>
              <a:rPr lang="en-HK" dirty="0" smtClean="0"/>
              <a:t>, YU </a:t>
            </a:r>
            <a:r>
              <a:rPr lang="en-HK" dirty="0" err="1" smtClean="0"/>
              <a:t>Zhijie</a:t>
            </a:r>
            <a:r>
              <a:rPr lang="en-HK" dirty="0" smtClean="0"/>
              <a:t>                                                                                  </a:t>
            </a:r>
            <a:fld id="{35CB61F3-937D-4884-B0E5-123CADFDC9E8}" type="slidenum">
              <a:rPr lang="en-HK" smtClean="0"/>
              <a:t>3</a:t>
            </a:fld>
            <a:r>
              <a:rPr lang="en-HK" dirty="0" smtClean="0"/>
              <a:t>                                                                             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8320" y="0"/>
            <a:ext cx="333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459"/>
            <a:ext cx="2852636" cy="18906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42" r="884" b="10908"/>
          <a:stretch/>
        </p:blipFill>
        <p:spPr>
          <a:xfrm>
            <a:off x="2976462" y="1025459"/>
            <a:ext cx="3795814" cy="19022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84120"/>
            <a:ext cx="169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b="1" dirty="0">
                <a:solidFill>
                  <a:srgbClr val="F19759"/>
                </a:solidFill>
              </a:rPr>
              <a:t>Public face data</a:t>
            </a:r>
            <a:endParaRPr lang="en-US" b="1" dirty="0">
              <a:solidFill>
                <a:srgbClr val="F1975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320" y="3481785"/>
            <a:ext cx="6499224" cy="2757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776" y="3331933"/>
            <a:ext cx="465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>
                <a:solidFill>
                  <a:srgbClr val="F19759"/>
                </a:solidFill>
              </a:rPr>
              <a:t>Nonlinear </a:t>
            </a:r>
            <a:r>
              <a:rPr lang="en-HK" b="1" dirty="0" smtClean="0">
                <a:solidFill>
                  <a:srgbClr val="F19759"/>
                </a:solidFill>
              </a:rPr>
              <a:t>Dimensionality Reduction</a:t>
            </a:r>
            <a:endParaRPr lang="en-US" b="1" dirty="0">
              <a:solidFill>
                <a:srgbClr val="F197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5975" y="4158391"/>
            <a:ext cx="4975225" cy="1477328"/>
          </a:xfrm>
          <a:prstGeom prst="rect">
            <a:avLst/>
          </a:prstGeom>
          <a:noFill/>
          <a:ln w="19050">
            <a:solidFill>
              <a:srgbClr val="F19759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HK" dirty="0" smtClean="0"/>
              <a:t>Use </a:t>
            </a:r>
            <a:r>
              <a:rPr lang="en-US" dirty="0" smtClean="0">
                <a:latin typeface="Calibri" panose="020F0502020204030204" pitchFamily="34" charset="0"/>
              </a:rPr>
              <a:t>dimensionality reduction methods to  </a:t>
            </a:r>
            <a:r>
              <a:rPr lang="en-US" dirty="0">
                <a:latin typeface="Calibri" panose="020F0502020204030204" pitchFamily="34" charset="0"/>
              </a:rPr>
              <a:t>judge the similarities and detect the differences of these </a:t>
            </a:r>
            <a:r>
              <a:rPr lang="en-US" dirty="0" smtClean="0">
                <a:latin typeface="Calibri" panose="020F0502020204030204" pitchFamily="34" charset="0"/>
              </a:rPr>
              <a:t>images.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Compare different algorithms including MDS, </a:t>
            </a:r>
            <a:r>
              <a:rPr lang="en-US" dirty="0" err="1" smtClean="0">
                <a:latin typeface="Calibri" panose="020F0502020204030204" pitchFamily="34" charset="0"/>
              </a:rPr>
              <a:t>Isomap</a:t>
            </a:r>
            <a:r>
              <a:rPr lang="en-US" dirty="0" smtClean="0">
                <a:latin typeface="Calibri" panose="020F0502020204030204" pitchFamily="34" charset="0"/>
              </a:rPr>
              <a:t>, LLE and Diffusion Map.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5"/>
          <a:stretch/>
        </p:blipFill>
        <p:spPr>
          <a:xfrm>
            <a:off x="0" y="-24824"/>
            <a:ext cx="12220320" cy="609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87" y="1658576"/>
            <a:ext cx="6221826" cy="37102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8320" y="6467475"/>
            <a:ext cx="12220320" cy="390525"/>
          </a:xfrm>
          <a:prstGeom prst="rect">
            <a:avLst/>
          </a:prstGeom>
          <a:solidFill>
            <a:srgbClr val="F19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HK" dirty="0" smtClean="0"/>
              <a:t>CSIC 5011 Final project                                            SUN Jing, LUO </a:t>
            </a:r>
            <a:r>
              <a:rPr lang="en-HK" dirty="0" err="1" smtClean="0"/>
              <a:t>Shuang</a:t>
            </a:r>
            <a:r>
              <a:rPr lang="en-HK" dirty="0" smtClean="0"/>
              <a:t>, YU </a:t>
            </a:r>
            <a:r>
              <a:rPr lang="en-HK" dirty="0" err="1" smtClean="0"/>
              <a:t>Zhijie</a:t>
            </a:r>
            <a:r>
              <a:rPr lang="en-HK" dirty="0" smtClean="0"/>
              <a:t>                                                                                  4                                                                    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8320" y="-24824"/>
            <a:ext cx="6517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MDS-embedding: algorithm &amp; results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497" y="660633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 smtClean="0">
                <a:solidFill>
                  <a:srgbClr val="F19759"/>
                </a:solidFill>
              </a:rPr>
              <a:t>Algorithm </a:t>
            </a:r>
            <a:endParaRPr lang="en-US" b="1" dirty="0">
              <a:solidFill>
                <a:srgbClr val="F1975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37200" y="609599"/>
            <a:ext cx="0" cy="5857876"/>
          </a:xfrm>
          <a:prstGeom prst="line">
            <a:avLst/>
          </a:prstGeom>
          <a:ln w="57150">
            <a:solidFill>
              <a:srgbClr val="F19759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94820" y="660633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 smtClean="0">
                <a:solidFill>
                  <a:srgbClr val="F19759"/>
                </a:solidFill>
              </a:rPr>
              <a:t>Results </a:t>
            </a:r>
            <a:endParaRPr lang="en-US" b="1" dirty="0">
              <a:solidFill>
                <a:srgbClr val="F1975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688" r="6656"/>
          <a:stretch/>
        </p:blipFill>
        <p:spPr>
          <a:xfrm>
            <a:off x="233490" y="2142409"/>
            <a:ext cx="5041900" cy="227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5"/>
          <a:stretch/>
        </p:blipFill>
        <p:spPr>
          <a:xfrm>
            <a:off x="0" y="-24824"/>
            <a:ext cx="12220320" cy="60959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423833" y="1252144"/>
            <a:ext cx="5183967" cy="4572787"/>
            <a:chOff x="1552575" y="1288494"/>
            <a:chExt cx="6081525" cy="54552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5920" y="1288495"/>
              <a:ext cx="2634600" cy="199663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9100" y="1288494"/>
              <a:ext cx="3405000" cy="21044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1784" r="4626" b="941"/>
            <a:stretch/>
          </p:blipFill>
          <p:spPr>
            <a:xfrm>
              <a:off x="1552575" y="3392956"/>
              <a:ext cx="6000750" cy="335074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20" y="2098674"/>
            <a:ext cx="5498944" cy="28543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8320" y="6467475"/>
            <a:ext cx="12220320" cy="390525"/>
          </a:xfrm>
          <a:prstGeom prst="rect">
            <a:avLst/>
          </a:prstGeom>
          <a:solidFill>
            <a:srgbClr val="F19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HK" dirty="0" smtClean="0"/>
              <a:t>CSIC 5011 Final project                                            SUN Jing, LUO </a:t>
            </a:r>
            <a:r>
              <a:rPr lang="en-HK" dirty="0" err="1" smtClean="0"/>
              <a:t>Shuang</a:t>
            </a:r>
            <a:r>
              <a:rPr lang="en-HK" dirty="0" smtClean="0"/>
              <a:t>, YU </a:t>
            </a:r>
            <a:r>
              <a:rPr lang="en-HK" dirty="0" err="1" smtClean="0"/>
              <a:t>Zhijie</a:t>
            </a:r>
            <a:r>
              <a:rPr lang="en-HK" dirty="0" smtClean="0"/>
              <a:t>                                                                                  5                                                                          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76"/>
            <a:ext cx="702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Isomap</a:t>
            </a:r>
            <a:r>
              <a:rPr lang="en-HK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-embedding: algorithm &amp; results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497" y="660633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 smtClean="0">
                <a:solidFill>
                  <a:srgbClr val="F19759"/>
                </a:solidFill>
              </a:rPr>
              <a:t>Algorithm </a:t>
            </a:r>
            <a:endParaRPr lang="en-US" b="1" dirty="0">
              <a:solidFill>
                <a:srgbClr val="F19759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37200" y="609599"/>
            <a:ext cx="0" cy="5857876"/>
          </a:xfrm>
          <a:prstGeom prst="line">
            <a:avLst/>
          </a:prstGeom>
          <a:ln w="57150">
            <a:solidFill>
              <a:srgbClr val="F19759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94820" y="660633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 smtClean="0">
                <a:solidFill>
                  <a:srgbClr val="F19759"/>
                </a:solidFill>
              </a:rPr>
              <a:t>Results </a:t>
            </a:r>
            <a:endParaRPr lang="en-US" b="1" dirty="0">
              <a:solidFill>
                <a:srgbClr val="F19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07240" y="1385565"/>
            <a:ext cx="5740400" cy="4571481"/>
            <a:chOff x="1438256" y="1648204"/>
            <a:chExt cx="6938703" cy="51240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8256" y="1648204"/>
              <a:ext cx="3714749" cy="176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5303" y="1676955"/>
              <a:ext cx="3381656" cy="17372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5899" y="3414204"/>
              <a:ext cx="6843417" cy="335807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97" y="1134521"/>
            <a:ext cx="4140421" cy="4492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5"/>
          <a:stretch/>
        </p:blipFill>
        <p:spPr>
          <a:xfrm>
            <a:off x="0" y="0"/>
            <a:ext cx="12220320" cy="609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8320" y="6467475"/>
            <a:ext cx="12220320" cy="390525"/>
          </a:xfrm>
          <a:prstGeom prst="rect">
            <a:avLst/>
          </a:prstGeom>
          <a:solidFill>
            <a:srgbClr val="F19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HK" dirty="0" smtClean="0"/>
              <a:t>CSIC 5011 Final project                                            SUN Jing, LUO </a:t>
            </a:r>
            <a:r>
              <a:rPr lang="en-HK" dirty="0" err="1" smtClean="0"/>
              <a:t>Shuang</a:t>
            </a:r>
            <a:r>
              <a:rPr lang="en-HK" dirty="0" smtClean="0"/>
              <a:t>, YU </a:t>
            </a:r>
            <a:r>
              <a:rPr lang="en-HK" dirty="0" err="1" smtClean="0"/>
              <a:t>Zhijie</a:t>
            </a:r>
            <a:r>
              <a:rPr lang="en-HK" dirty="0" smtClean="0"/>
              <a:t>                                                                                  6                                                                       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4824"/>
            <a:ext cx="6252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LLE-embedding: algorithm &amp; results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497" y="660633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 smtClean="0">
                <a:solidFill>
                  <a:srgbClr val="F19759"/>
                </a:solidFill>
              </a:rPr>
              <a:t>Algorithm </a:t>
            </a:r>
            <a:endParaRPr lang="en-US" b="1" dirty="0">
              <a:solidFill>
                <a:srgbClr val="F19759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37200" y="609599"/>
            <a:ext cx="0" cy="5857876"/>
          </a:xfrm>
          <a:prstGeom prst="line">
            <a:avLst/>
          </a:prstGeom>
          <a:ln w="57150">
            <a:solidFill>
              <a:srgbClr val="F19759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94820" y="660633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 smtClean="0">
                <a:solidFill>
                  <a:srgbClr val="F19759"/>
                </a:solidFill>
              </a:rPr>
              <a:t>Results </a:t>
            </a:r>
            <a:endParaRPr lang="en-US" b="1" dirty="0">
              <a:solidFill>
                <a:srgbClr val="F19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5"/>
          <a:stretch/>
        </p:blipFill>
        <p:spPr>
          <a:xfrm>
            <a:off x="0" y="-24824"/>
            <a:ext cx="12220320" cy="609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8320" y="6467475"/>
            <a:ext cx="12220320" cy="390525"/>
          </a:xfrm>
          <a:prstGeom prst="rect">
            <a:avLst/>
          </a:prstGeom>
          <a:solidFill>
            <a:srgbClr val="F19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HK" dirty="0" smtClean="0"/>
              <a:t>CSIC 5011 Final project                                            SUN Jing, LUO </a:t>
            </a:r>
            <a:r>
              <a:rPr lang="en-HK" dirty="0" err="1" smtClean="0"/>
              <a:t>Shuang</a:t>
            </a:r>
            <a:r>
              <a:rPr lang="en-HK" dirty="0" smtClean="0"/>
              <a:t>, YU </a:t>
            </a:r>
            <a:r>
              <a:rPr lang="en-HK" dirty="0" err="1" smtClean="0"/>
              <a:t>Zhijie</a:t>
            </a:r>
            <a:r>
              <a:rPr lang="en-HK" dirty="0" smtClean="0"/>
              <a:t>                                                                                  7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2413"/>
            <a:ext cx="5908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</a:t>
            </a:r>
            <a:r>
              <a:rPr lang="en-HK" b="1" dirty="0"/>
              <a:t> </a:t>
            </a:r>
            <a:r>
              <a:rPr lang="en-HK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r>
              <a:rPr lang="en-HK" b="1" dirty="0"/>
              <a:t>: </a:t>
            </a:r>
            <a:r>
              <a:rPr lang="en-HK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</a:t>
            </a:r>
            <a:r>
              <a:rPr lang="en-HK" b="1" dirty="0"/>
              <a:t> </a:t>
            </a:r>
            <a:r>
              <a:rPr lang="en-HK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results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497" y="660633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 smtClean="0">
                <a:solidFill>
                  <a:srgbClr val="F19759"/>
                </a:solidFill>
              </a:rPr>
              <a:t>Algorithm </a:t>
            </a:r>
            <a:endParaRPr lang="en-US" b="1" dirty="0">
              <a:solidFill>
                <a:srgbClr val="F1975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37200" y="609599"/>
            <a:ext cx="0" cy="5857876"/>
          </a:xfrm>
          <a:prstGeom prst="line">
            <a:avLst/>
          </a:prstGeom>
          <a:ln w="57150">
            <a:solidFill>
              <a:srgbClr val="F19759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94820" y="660633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 smtClean="0">
                <a:solidFill>
                  <a:srgbClr val="F19759"/>
                </a:solidFill>
              </a:rPr>
              <a:t>Results </a:t>
            </a:r>
            <a:endParaRPr lang="en-US" b="1" dirty="0">
              <a:solidFill>
                <a:srgbClr val="F1975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300" y="1397000"/>
            <a:ext cx="46863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 smtClean="0"/>
              <a:t>Step 1: </a:t>
            </a:r>
            <a:r>
              <a:rPr lang="en-US" altLang="zh-CN" dirty="0" smtClean="0"/>
              <a:t>Given the similar matrix 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Step 2: </a:t>
            </a:r>
            <a:r>
              <a:rPr lang="en-US" altLang="zh-CN" dirty="0" smtClean="0"/>
              <a:t>Normalize the matrix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Step 3: </a:t>
            </a:r>
            <a:r>
              <a:rPr lang="en-US" altLang="zh-CN" dirty="0" smtClean="0"/>
              <a:t>Form the normalized matrix</a:t>
            </a:r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Step 4: </a:t>
            </a:r>
            <a:r>
              <a:rPr lang="en-US" altLang="zh-CN" dirty="0" smtClean="0"/>
              <a:t>Compute the k largest eigenvalues of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        and the corresponding eigenvectors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Step 5: </a:t>
            </a:r>
            <a:r>
              <a:rPr lang="en-US" altLang="zh-CN" dirty="0" smtClean="0"/>
              <a:t>Use diffusion map to get the embedding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84880"/>
              </p:ext>
            </p:extLst>
          </p:nvPr>
        </p:nvGraphicFramePr>
        <p:xfrm>
          <a:off x="3740149" y="1562100"/>
          <a:ext cx="311151" cy="2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4" imgW="139680" imgH="164880" progId="Equation.DSMT4">
                  <p:embed/>
                </p:oleObj>
              </mc:Choice>
              <mc:Fallback>
                <p:oleObj name="Equation" r:id="rId4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0149" y="1562100"/>
                        <a:ext cx="311151" cy="2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001983"/>
              </p:ext>
            </p:extLst>
          </p:nvPr>
        </p:nvGraphicFramePr>
        <p:xfrm>
          <a:off x="1379995" y="2308226"/>
          <a:ext cx="2493505" cy="287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6" imgW="990360" imgH="190440" progId="Equation.DSMT4">
                  <p:embed/>
                </p:oleObj>
              </mc:Choice>
              <mc:Fallback>
                <p:oleObj name="Equation" r:id="rId6" imgW="990360" imgH="19044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995" y="2308226"/>
                        <a:ext cx="2493505" cy="287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452789"/>
              </p:ext>
            </p:extLst>
          </p:nvPr>
        </p:nvGraphicFramePr>
        <p:xfrm>
          <a:off x="1406525" y="3083679"/>
          <a:ext cx="20081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8" imgW="901440" imgH="228600" progId="Equation.DSMT4">
                  <p:embed/>
                </p:oleObj>
              </mc:Choice>
              <mc:Fallback>
                <p:oleObj name="Equation" r:id="rId8" imgW="901440" imgH="2286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3083679"/>
                        <a:ext cx="20081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731796"/>
              </p:ext>
            </p:extLst>
          </p:nvPr>
        </p:nvGraphicFramePr>
        <p:xfrm>
          <a:off x="4899025" y="3551237"/>
          <a:ext cx="625475" cy="297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10" imgW="241200" imgH="190440" progId="Equation.DSMT4">
                  <p:embed/>
                </p:oleObj>
              </mc:Choice>
              <mc:Fallback>
                <p:oleObj name="Equation" r:id="rId10" imgW="241200" imgH="19044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3551237"/>
                        <a:ext cx="625475" cy="297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272197"/>
              </p:ext>
            </p:extLst>
          </p:nvPr>
        </p:nvGraphicFramePr>
        <p:xfrm>
          <a:off x="1447800" y="4732338"/>
          <a:ext cx="5603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2" imgW="215640" imgH="190440" progId="Equation.DSMT4">
                  <p:embed/>
                </p:oleObj>
              </mc:Choice>
              <mc:Fallback>
                <p:oleObj name="Equation" r:id="rId12" imgW="215640" imgH="19044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32338"/>
                        <a:ext cx="5603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r="4567"/>
          <a:stretch/>
        </p:blipFill>
        <p:spPr>
          <a:xfrm>
            <a:off x="5595256" y="1185710"/>
            <a:ext cx="6519743" cy="1511623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76" y="2917370"/>
            <a:ext cx="6362123" cy="31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5"/>
          <a:stretch/>
        </p:blipFill>
        <p:spPr>
          <a:xfrm>
            <a:off x="0" y="-24824"/>
            <a:ext cx="12220320" cy="609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8320" y="6467475"/>
            <a:ext cx="12220320" cy="390525"/>
          </a:xfrm>
          <a:prstGeom prst="rect">
            <a:avLst/>
          </a:prstGeom>
          <a:solidFill>
            <a:srgbClr val="F19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HK" dirty="0" smtClean="0"/>
              <a:t>CSIC 5011 Final project                                            SUN Jing, LUO </a:t>
            </a:r>
            <a:r>
              <a:rPr lang="en-HK" dirty="0" err="1" smtClean="0"/>
              <a:t>Shuang</a:t>
            </a:r>
            <a:r>
              <a:rPr lang="en-HK" dirty="0" smtClean="0"/>
              <a:t>, YU </a:t>
            </a:r>
            <a:r>
              <a:rPr lang="en-HK" dirty="0" err="1" smtClean="0"/>
              <a:t>Zhijie</a:t>
            </a:r>
            <a:r>
              <a:rPr lang="en-HK" dirty="0" smtClean="0"/>
              <a:t>                                                                                  8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24824"/>
            <a:ext cx="1808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07" y="643513"/>
            <a:ext cx="4813090" cy="2870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60" y="3378172"/>
            <a:ext cx="6070488" cy="3035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007" y="898196"/>
            <a:ext cx="4957794" cy="2724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707" y="3622324"/>
            <a:ext cx="4813090" cy="25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750"/>
            <a:ext cx="12220320" cy="1527540"/>
          </a:xfrm>
          <a:prstGeom prst="rect">
            <a:avLst/>
          </a:prstGeom>
        </p:spPr>
      </p:pic>
      <p:sp>
        <p:nvSpPr>
          <p:cNvPr id="3" name="Text Box 122"/>
          <p:cNvSpPr txBox="1">
            <a:spLocks noChangeArrowheads="1"/>
          </p:cNvSpPr>
          <p:nvPr/>
        </p:nvSpPr>
        <p:spPr bwMode="auto">
          <a:xfrm>
            <a:off x="1783996" y="2733886"/>
            <a:ext cx="8652328" cy="112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37" tIns="342842" rIns="137137" bIns="342842" anchor="ctr" anchorCtr="0">
            <a:spAutoFit/>
          </a:bodyPr>
          <a:lstStyle>
            <a:lvl1pPr defTabSz="43897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7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7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7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755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7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Thanks for your attention !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273</Words>
  <Application>Microsoft Office PowerPoint</Application>
  <PresentationFormat>自定义</PresentationFormat>
  <Paragraphs>48</Paragraphs>
  <Slides>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Office Theme</vt:lpstr>
      <vt:lpstr>MathType 6.0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 SUN</dc:creator>
  <cp:lastModifiedBy>Administrator</cp:lastModifiedBy>
  <cp:revision>45</cp:revision>
  <dcterms:created xsi:type="dcterms:W3CDTF">2019-05-08T03:14:56Z</dcterms:created>
  <dcterms:modified xsi:type="dcterms:W3CDTF">2019-05-10T12:18:38Z</dcterms:modified>
</cp:coreProperties>
</file>