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notesMasterIdLst>
    <p:notesMasterId r:id="rId54"/>
  </p:notesMasterIdLst>
  <p:sldIdLst>
    <p:sldId id="256" r:id="rId2"/>
    <p:sldId id="309" r:id="rId3"/>
    <p:sldId id="455" r:id="rId4"/>
    <p:sldId id="456" r:id="rId5"/>
    <p:sldId id="457" r:id="rId6"/>
    <p:sldId id="458" r:id="rId7"/>
    <p:sldId id="459" r:id="rId8"/>
    <p:sldId id="460" r:id="rId9"/>
    <p:sldId id="461" r:id="rId10"/>
    <p:sldId id="462" r:id="rId11"/>
    <p:sldId id="463" r:id="rId12"/>
    <p:sldId id="464" r:id="rId13"/>
    <p:sldId id="465" r:id="rId14"/>
    <p:sldId id="466" r:id="rId15"/>
    <p:sldId id="467" r:id="rId16"/>
    <p:sldId id="468" r:id="rId17"/>
    <p:sldId id="416" r:id="rId18"/>
    <p:sldId id="433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50" r:id="rId27"/>
    <p:sldId id="451" r:id="rId28"/>
    <p:sldId id="452" r:id="rId29"/>
    <p:sldId id="431" r:id="rId30"/>
    <p:sldId id="432" r:id="rId31"/>
    <p:sldId id="453" r:id="rId32"/>
    <p:sldId id="425" r:id="rId33"/>
    <p:sldId id="454" r:id="rId34"/>
    <p:sldId id="426" r:id="rId35"/>
    <p:sldId id="427" r:id="rId36"/>
    <p:sldId id="430" r:id="rId37"/>
    <p:sldId id="429" r:id="rId38"/>
    <p:sldId id="441" r:id="rId39"/>
    <p:sldId id="434" r:id="rId40"/>
    <p:sldId id="435" r:id="rId41"/>
    <p:sldId id="436" r:id="rId42"/>
    <p:sldId id="437" r:id="rId43"/>
    <p:sldId id="438" r:id="rId44"/>
    <p:sldId id="439" r:id="rId45"/>
    <p:sldId id="442" r:id="rId46"/>
    <p:sldId id="444" r:id="rId47"/>
    <p:sldId id="443" r:id="rId48"/>
    <p:sldId id="446" r:id="rId49"/>
    <p:sldId id="447" r:id="rId50"/>
    <p:sldId id="448" r:id="rId51"/>
    <p:sldId id="449" r:id="rId52"/>
    <p:sldId id="445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64" autoAdjust="0"/>
  </p:normalViewPr>
  <p:slideViewPr>
    <p:cSldViewPr snapToGrid="0" snapToObjects="1">
      <p:cViewPr varScale="1">
        <p:scale>
          <a:sx n="91" d="100"/>
          <a:sy n="91" d="100"/>
        </p:scale>
        <p:origin x="96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0" y="61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4" Type="http://schemas.openxmlformats.org/officeDocument/2006/relationships/image" Target="../media/image7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CA532-E274-B944-A868-6E2ABD243211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32632-7F61-EF4B-84DC-D942D71BB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43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BF3E2E-5A8D-784B-A295-1EA558EEFBED}" type="slidenum">
              <a:rPr lang="en-US"/>
              <a:pPr/>
              <a:t>2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68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0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3231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altLang="zh-CN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08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altLang="zh-CN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3658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altLang="zh-CN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01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60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94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1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3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2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46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2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66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42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0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DDBE7-D04E-9247-BACC-B52F7B13BC84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2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8.pd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0.pd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7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4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.usu.edu/~adele/forest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Ensemble of Trees: Boosting, Bagging, </a:t>
            </a:r>
            <a:r>
              <a:rPr lang="en-US" altLang="zh-CN" dirty="0" smtClean="0"/>
              <a:t>and Random Forest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Classification Trees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The target variable is a classification </a:t>
            </a:r>
            <a:r>
              <a:rPr lang="en-US" altLang="zh-CN" dirty="0" smtClean="0"/>
              <a:t>outcome taking </a:t>
            </a:r>
            <a:r>
              <a:rPr lang="en-US" altLang="zh-CN" dirty="0"/>
              <a:t>values 1,2,...,K</a:t>
            </a:r>
          </a:p>
          <a:p>
            <a:r>
              <a:rPr lang="en-US" altLang="zh-CN" dirty="0"/>
              <a:t>The only </a:t>
            </a:r>
            <a:r>
              <a:rPr lang="en-US" altLang="zh-CN" dirty="0" smtClean="0"/>
              <a:t>change </a:t>
            </a:r>
            <a:r>
              <a:rPr lang="en-US" altLang="zh-CN" dirty="0"/>
              <a:t>needed is the criteria </a:t>
            </a:r>
            <a:r>
              <a:rPr lang="en-US" altLang="zh-CN" dirty="0" smtClean="0"/>
              <a:t>for splitting </a:t>
            </a:r>
            <a:r>
              <a:rPr lang="en-US" altLang="zh-CN" dirty="0"/>
              <a:t>nodes and pruning the tree.</a:t>
            </a:r>
          </a:p>
          <a:p>
            <a:r>
              <a:rPr lang="en-US" altLang="zh-CN" dirty="0"/>
              <a:t>Measures of node impurity: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822" y="3537410"/>
            <a:ext cx="5524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871" y="5226969"/>
            <a:ext cx="5817290" cy="101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801" y="4214752"/>
            <a:ext cx="2508257" cy="73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975" y="4365458"/>
            <a:ext cx="2497186" cy="29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93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Library(“tree”)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Section 8.3, Introduction to Statistical Learning with R</a:t>
            </a:r>
          </a:p>
          <a:p>
            <a:pPr lvl="1"/>
            <a:r>
              <a:rPr lang="en-US" altLang="zh-CN" dirty="0" smtClean="0"/>
              <a:t>Classification tree</a:t>
            </a:r>
          </a:p>
          <a:p>
            <a:pPr lvl="1"/>
            <a:r>
              <a:rPr lang="en-US" altLang="zh-CN" dirty="0" smtClean="0"/>
              <a:t>Regression tree</a:t>
            </a:r>
            <a:endParaRPr lang="en-US" altLang="zh-CN" dirty="0"/>
          </a:p>
          <a:p>
            <a:pPr lvl="1"/>
            <a:r>
              <a:rPr lang="en-US" altLang="zh-CN" dirty="0">
                <a:solidFill>
                  <a:srgbClr val="00B0F0"/>
                </a:solidFill>
              </a:rPr>
              <a:t>m</a:t>
            </a:r>
            <a:r>
              <a:rPr lang="en-US" altLang="zh-CN" dirty="0" smtClean="0">
                <a:solidFill>
                  <a:srgbClr val="00B0F0"/>
                </a:solidFill>
              </a:rPr>
              <a:t>odel = tree(y~., data)</a:t>
            </a:r>
          </a:p>
        </p:txBody>
      </p:sp>
    </p:spTree>
    <p:extLst>
      <p:ext uri="{BB962C8B-B14F-4D97-AF65-F5344CB8AC3E}">
        <p14:creationId xmlns:p14="http://schemas.microsoft.com/office/powerpoint/2010/main" val="3287420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Multivariate Adaptive Regression </a:t>
            </a:r>
            <a:r>
              <a:rPr lang="en-US" altLang="zh-CN" dirty="0" smtClean="0"/>
              <a:t>Splines</a:t>
            </a:r>
          </a:p>
          <a:p>
            <a:r>
              <a:rPr lang="en-US" altLang="zh-CN" dirty="0" smtClean="0"/>
              <a:t>Well suited for high-dim problems</a:t>
            </a:r>
            <a:endParaRPr lang="en-US" altLang="zh-CN" dirty="0"/>
          </a:p>
          <a:p>
            <a:r>
              <a:rPr lang="en-US" altLang="zh-CN" dirty="0"/>
              <a:t>A generalization of stepwise </a:t>
            </a:r>
            <a:r>
              <a:rPr lang="en-US" altLang="zh-CN" dirty="0" smtClean="0"/>
              <a:t>linear regression</a:t>
            </a:r>
            <a:endParaRPr lang="en-US" altLang="zh-CN" dirty="0"/>
          </a:p>
          <a:p>
            <a:r>
              <a:rPr lang="en-US" altLang="zh-CN" dirty="0"/>
              <a:t>It uses expansions in </a:t>
            </a:r>
            <a:r>
              <a:rPr lang="en-US" altLang="zh-CN" dirty="0" smtClean="0"/>
              <a:t>piecewise </a:t>
            </a:r>
            <a:r>
              <a:rPr lang="en-US" altLang="zh-CN" dirty="0"/>
              <a:t>linear </a:t>
            </a:r>
            <a:r>
              <a:rPr lang="en-US" altLang="zh-CN" dirty="0" smtClean="0"/>
              <a:t>basis functions </a:t>
            </a:r>
            <a:r>
              <a:rPr lang="en-US" altLang="zh-CN" dirty="0"/>
              <a:t>of the form:</a:t>
            </a:r>
            <a:endParaRPr lang="zh-CN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997" y="4637672"/>
            <a:ext cx="64643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96" y="5695198"/>
            <a:ext cx="62674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35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0" y="1533525"/>
            <a:ext cx="804862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29789" y="5429889"/>
            <a:ext cx="1596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 reflected pair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487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Where                is a function in      , or a product of two or more such functions.</a:t>
            </a:r>
          </a:p>
          <a:p>
            <a:r>
              <a:rPr lang="en-US" altLang="zh-CN" dirty="0" smtClean="0"/>
              <a:t>Adaptive way to add basis functions:</a:t>
            </a:r>
          </a:p>
          <a:p>
            <a:endParaRPr lang="zh-CN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26" y="1506702"/>
            <a:ext cx="37242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138" y="2756611"/>
            <a:ext cx="9239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076" y="2981941"/>
            <a:ext cx="2381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950" y="4568429"/>
            <a:ext cx="7300913" cy="73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73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567" y="1202408"/>
            <a:ext cx="5300490" cy="532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00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size of terms matters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M is the effective number of parameters in the model: this accounts both  for the number of terms and the number of parameters when selecting the positions of the knots.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720" y="2556508"/>
            <a:ext cx="3108584" cy="7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05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Boosting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Originally designed for classification problems</a:t>
            </a:r>
          </a:p>
          <a:p>
            <a:r>
              <a:rPr lang="en-US" altLang="zh-CN" dirty="0" smtClean="0"/>
              <a:t>Can be extended to regression problems</a:t>
            </a:r>
          </a:p>
          <a:p>
            <a:r>
              <a:rPr lang="en-US" altLang="zh-CN" dirty="0" smtClean="0"/>
              <a:t>Motivation: combines the output of many weak classifiers to produce a powerful “committee” (How to boost a weak classifier which is slightly better than random guess to a strong one – Leslie Valiant problem)</a:t>
            </a:r>
          </a:p>
          <a:p>
            <a:pPr lvl="1"/>
            <a:r>
              <a:rPr lang="en-US" altLang="zh-CN" dirty="0" smtClean="0"/>
              <a:t>What are ‘weak’ classifiers?</a:t>
            </a:r>
          </a:p>
          <a:p>
            <a:pPr lvl="1"/>
            <a:r>
              <a:rPr lang="en-US" altLang="zh-CN" dirty="0" smtClean="0"/>
              <a:t>How to combine them?</a:t>
            </a:r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42804" y="5877911"/>
            <a:ext cx="4002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altLang="zh-CN" dirty="0" smtClean="0"/>
              <a:t>ere we present a statistical point of view.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79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weak classifiers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theory, weak classifiers have expected error rate &lt;1/2, but impossible to design with finite samples</a:t>
            </a:r>
          </a:p>
          <a:p>
            <a:r>
              <a:rPr lang="en-US" dirty="0" smtClean="0"/>
              <a:t>In practice, Rob </a:t>
            </a:r>
            <a:r>
              <a:rPr lang="en-US" dirty="0" err="1" smtClean="0"/>
              <a:t>Schapire</a:t>
            </a:r>
            <a:r>
              <a:rPr lang="en-US" dirty="0" smtClean="0"/>
              <a:t> points out two elements about ‘weak’ classifiers:</a:t>
            </a:r>
          </a:p>
          <a:p>
            <a:pPr lvl="1"/>
            <a:r>
              <a:rPr lang="en-US" dirty="0" smtClean="0"/>
              <a:t>Each classifier is simple, decided locally by small number of samples</a:t>
            </a:r>
          </a:p>
          <a:p>
            <a:pPr lvl="1"/>
            <a:r>
              <a:rPr lang="en-US" dirty="0" smtClean="0"/>
              <a:t>Classifiers are independent, not highly correlated through using all samples</a:t>
            </a:r>
          </a:p>
          <a:p>
            <a:r>
              <a:rPr lang="en-US" dirty="0" smtClean="0"/>
              <a:t>So CART (classification-and-regression-trees) are good candidates for weak classifiers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Adaboost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Consider a two-class problem:</a:t>
            </a:r>
          </a:p>
          <a:p>
            <a:endParaRPr lang="en-US" altLang="zh-CN" dirty="0"/>
          </a:p>
          <a:p>
            <a:r>
              <a:rPr lang="en-US" altLang="zh-CN" dirty="0" smtClean="0"/>
              <a:t>G(X) is the classifier</a:t>
            </a:r>
          </a:p>
          <a:p>
            <a:r>
              <a:rPr lang="en-US" altLang="zh-CN" dirty="0" smtClean="0"/>
              <a:t> Error rate: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Weak classifier: error rate is only slightly better than random guessing.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249" y="2577265"/>
            <a:ext cx="1552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857" y="2577265"/>
            <a:ext cx="285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644" y="3576105"/>
            <a:ext cx="3409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54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a typeface="Times New Roman" charset="0"/>
                <a:cs typeface="Times New Roman" charset="0"/>
              </a:rPr>
              <a:t>Outline</a:t>
            </a:r>
            <a:r>
              <a:rPr lang="en-US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2368017" y="1905000"/>
            <a:ext cx="6008166" cy="4600502"/>
          </a:xfrm>
        </p:spPr>
        <p:txBody>
          <a:bodyPr>
            <a:normAutofit/>
          </a:bodyPr>
          <a:lstStyle/>
          <a:p>
            <a:r>
              <a:rPr lang="en-US" sz="2800" dirty="0" smtClean="0">
                <a:ea typeface="Times New Roman" charset="0"/>
                <a:cs typeface="Times New Roman" charset="0"/>
              </a:rPr>
              <a:t>Tree based methods</a:t>
            </a:r>
          </a:p>
          <a:p>
            <a:pPr lvl="1"/>
            <a:r>
              <a:rPr lang="en-US" sz="2600" dirty="0" smtClean="0">
                <a:ea typeface="Times New Roman" charset="0"/>
                <a:cs typeface="Times New Roman" charset="0"/>
              </a:rPr>
              <a:t>CART</a:t>
            </a:r>
          </a:p>
          <a:p>
            <a:pPr lvl="1"/>
            <a:r>
              <a:rPr lang="en-US" sz="2600" dirty="0" smtClean="0">
                <a:ea typeface="Times New Roman" charset="0"/>
                <a:cs typeface="Times New Roman" charset="0"/>
              </a:rPr>
              <a:t>MARS</a:t>
            </a:r>
          </a:p>
          <a:p>
            <a:r>
              <a:rPr lang="en-US" sz="2800" dirty="0" smtClean="0">
                <a:ea typeface="Times New Roman" charset="0"/>
                <a:cs typeface="Times New Roman" charset="0"/>
              </a:rPr>
              <a:t>Boosting</a:t>
            </a:r>
          </a:p>
          <a:p>
            <a:pPr lvl="1"/>
            <a:r>
              <a:rPr lang="en-US" sz="2600" dirty="0" err="1" smtClean="0">
                <a:ea typeface="Times New Roman" charset="0"/>
                <a:cs typeface="Times New Roman" charset="0"/>
              </a:rPr>
              <a:t>Adaboost</a:t>
            </a:r>
            <a:r>
              <a:rPr lang="en-US" sz="2600" dirty="0" smtClean="0">
                <a:ea typeface="Times New Roman" charset="0"/>
                <a:cs typeface="Times New Roman" charset="0"/>
              </a:rPr>
              <a:t> for Classification</a:t>
            </a:r>
          </a:p>
          <a:p>
            <a:pPr lvl="1"/>
            <a:r>
              <a:rPr lang="en-US" sz="2600" dirty="0" smtClean="0">
                <a:ea typeface="Times New Roman" charset="0"/>
                <a:cs typeface="Times New Roman" charset="0"/>
              </a:rPr>
              <a:t>Gradient Boosting Method</a:t>
            </a:r>
          </a:p>
          <a:p>
            <a:r>
              <a:rPr lang="en-US" altLang="zh-CN" sz="2800" dirty="0" smtClean="0">
                <a:ea typeface="Times New Roman" charset="0"/>
                <a:cs typeface="Times New Roman" charset="0"/>
              </a:rPr>
              <a:t>Bagging</a:t>
            </a:r>
          </a:p>
          <a:p>
            <a:r>
              <a:rPr lang="en-US" altLang="zh-CN" sz="2800" dirty="0" smtClean="0">
                <a:ea typeface="Times New Roman" charset="0"/>
                <a:cs typeface="Times New Roman" charset="0"/>
              </a:rPr>
              <a:t>Random Forest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Adaboost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42415" y="1453142"/>
            <a:ext cx="6591985" cy="3777622"/>
          </a:xfrm>
        </p:spPr>
        <p:txBody>
          <a:bodyPr/>
          <a:lstStyle/>
          <a:p>
            <a:r>
              <a:rPr lang="en-US" altLang="zh-CN" dirty="0" smtClean="0"/>
              <a:t>Boosting sequentially apply the week classification algorithm to repeatedly modified versions of the data, thereby producing a sequence of weak classifiers:</a:t>
            </a:r>
          </a:p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606" y="2643688"/>
            <a:ext cx="31908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606" y="3341953"/>
            <a:ext cx="3097380" cy="327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04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Adaboost.M1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3971" y="1651376"/>
            <a:ext cx="7313613" cy="4056062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68" y="1905000"/>
            <a:ext cx="7543218" cy="467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78755" y="1402663"/>
            <a:ext cx="258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Freund and </a:t>
            </a:r>
            <a:r>
              <a:rPr lang="en-US" altLang="zh-CN" dirty="0" err="1" smtClean="0"/>
              <a:t>Schapire</a:t>
            </a:r>
            <a:r>
              <a:rPr lang="en-US" altLang="zh-CN" dirty="0" smtClean="0"/>
              <a:t> 1997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383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Example: Decision Stumps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23459" y="2957258"/>
            <a:ext cx="6591985" cy="3777622"/>
          </a:xfrm>
        </p:spPr>
        <p:txBody>
          <a:bodyPr>
            <a:normAutofit/>
          </a:bodyPr>
          <a:lstStyle/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2000 trains and  10,000 tests </a:t>
            </a:r>
          </a:p>
          <a:p>
            <a:r>
              <a:rPr lang="en-US" altLang="zh-CN" dirty="0" smtClean="0"/>
              <a:t>Weak classifier is just a stump: 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a two terminal node 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classification tree. </a:t>
            </a:r>
          </a:p>
          <a:p>
            <a:r>
              <a:rPr lang="en-US" altLang="zh-CN" dirty="0" smtClean="0"/>
              <a:t>Error rate: 48.5%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082" y="1735138"/>
            <a:ext cx="47720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861" y="3093811"/>
            <a:ext cx="3899735" cy="328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24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Boosting Fits and Additive Model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Boosting is a way of fitting an additive expansion in a set of elementary “basis” functions.</a:t>
            </a:r>
          </a:p>
          <a:p>
            <a:r>
              <a:rPr lang="en-US" altLang="zh-CN" dirty="0" smtClean="0"/>
              <a:t>For </a:t>
            </a:r>
            <a:r>
              <a:rPr lang="en-US" altLang="zh-CN" dirty="0" err="1" smtClean="0"/>
              <a:t>Adaboost</a:t>
            </a:r>
            <a:r>
              <a:rPr lang="en-US" altLang="zh-CN" dirty="0" smtClean="0"/>
              <a:t>, basis functions are weak classifiers </a:t>
            </a:r>
          </a:p>
          <a:p>
            <a:endParaRPr lang="en-US" altLang="zh-CN" dirty="0"/>
          </a:p>
          <a:p>
            <a:r>
              <a:rPr lang="en-US" altLang="zh-CN" dirty="0" smtClean="0"/>
              <a:t>More generally, 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47" y="3233427"/>
            <a:ext cx="21145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117" y="4095719"/>
            <a:ext cx="2891088" cy="101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809" y="5525310"/>
            <a:ext cx="5295399" cy="121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78960" y="5171410"/>
            <a:ext cx="1662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Additive Model: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283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Forward </a:t>
            </a:r>
            <a:r>
              <a:rPr lang="en-US" altLang="zh-CN" dirty="0" err="1" smtClean="0"/>
              <a:t>Stagewise</a:t>
            </a:r>
            <a:r>
              <a:rPr lang="en-US" altLang="zh-CN" dirty="0" smtClean="0"/>
              <a:t> Additive Modeling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67" y="2237335"/>
            <a:ext cx="7761086" cy="367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3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Exponential Loss and </a:t>
            </a:r>
            <a:r>
              <a:rPr lang="en-US" altLang="zh-CN" dirty="0" err="1" smtClean="0"/>
              <a:t>AdaBoost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Adaboost</a:t>
            </a:r>
            <a:r>
              <a:rPr lang="en-US" altLang="zh-CN" dirty="0" smtClean="0"/>
              <a:t> is equivalent to forward additive modeling using the following loss function:</a:t>
            </a:r>
          </a:p>
          <a:p>
            <a:endParaRPr lang="en-US" altLang="zh-CN" dirty="0"/>
          </a:p>
          <a:p>
            <a:r>
              <a:rPr lang="en-US" altLang="zh-CN" dirty="0" smtClean="0"/>
              <a:t>Forward step: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884" y="2671261"/>
            <a:ext cx="3657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898" y="3757738"/>
            <a:ext cx="70008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223" y="4710238"/>
            <a:ext cx="47148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791" y="6081963"/>
            <a:ext cx="35242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27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Joint optimization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Step I: Optimizer over </a:t>
            </a:r>
            <a:r>
              <a:rPr lang="en-US" altLang="zh-CN" i="1" dirty="0" smtClean="0"/>
              <a:t>G:</a:t>
            </a:r>
            <a:endParaRPr lang="zh-CN" alt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542" y="2560653"/>
            <a:ext cx="5350792" cy="812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348" y="3464286"/>
            <a:ext cx="2757194" cy="384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651" y="4526637"/>
            <a:ext cx="4035728" cy="88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59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657" y="410196"/>
            <a:ext cx="6589199" cy="1280890"/>
          </a:xfrm>
        </p:spPr>
        <p:txBody>
          <a:bodyPr/>
          <a:lstStyle/>
          <a:p>
            <a:r>
              <a:rPr lang="en-US" altLang="zh-CN" dirty="0" smtClean="0"/>
              <a:t>Step II: Optimizer over </a:t>
            </a:r>
            <a:r>
              <a:rPr lang="el-GR" altLang="zh-CN" i="1" dirty="0" smtClean="0"/>
              <a:t>β</a:t>
            </a:r>
            <a:endParaRPr lang="zh-CN" altLang="en-US" i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1419" y="2697102"/>
            <a:ext cx="5603006" cy="8837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986" y="1965960"/>
            <a:ext cx="4082841" cy="739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419" y="1210055"/>
            <a:ext cx="2580147" cy="793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4629" y="2195168"/>
            <a:ext cx="388717" cy="405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4629" y="2749029"/>
            <a:ext cx="388717" cy="4052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8542" y="4496922"/>
            <a:ext cx="6216467" cy="19946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8542" y="3872204"/>
            <a:ext cx="3069607" cy="42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91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Finally </a:t>
            </a:r>
            <a:r>
              <a:rPr lang="en-US" altLang="zh-CN" dirty="0" err="1"/>
              <a:t>a</a:t>
            </a:r>
            <a:r>
              <a:rPr lang="en-US" altLang="zh-CN" dirty="0" err="1" smtClean="0"/>
              <a:t>daBoost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3518" y="2217960"/>
            <a:ext cx="7115746" cy="368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95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统计学习-Spring2014-14-Lecture 11. Boosting and Trees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-77583" r="-77583"/>
              <a:stretch>
                <a:fillRect/>
              </a:stretch>
            </p:blipFill>
          </mc:Choice>
          <mc:Fallback>
            <p:blipFill>
              <a:blip r:embed="rId3"/>
              <a:srcRect l="-77583" r="-77583"/>
              <a:stretch>
                <a:fillRect/>
              </a:stretch>
            </p:blipFill>
          </mc:Fallback>
        </mc:AlternateContent>
        <p:spPr>
          <a:xfrm>
            <a:off x="-1641763" y="1"/>
            <a:ext cx="12365876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Tree based methods: CART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51673" y="1651969"/>
            <a:ext cx="6591985" cy="3777622"/>
          </a:xfrm>
        </p:spPr>
        <p:txBody>
          <a:bodyPr>
            <a:normAutofit/>
          </a:bodyPr>
          <a:lstStyle/>
          <a:p>
            <a:r>
              <a:rPr lang="en-US" altLang="zh-CN" dirty="0"/>
              <a:t>Tree-based methods partition the </a:t>
            </a:r>
            <a:r>
              <a:rPr lang="en-US" altLang="zh-CN" dirty="0" smtClean="0"/>
              <a:t>feature space </a:t>
            </a:r>
            <a:r>
              <a:rPr lang="en-US" altLang="zh-CN" dirty="0"/>
              <a:t>into a set of rectangles, and then fit </a:t>
            </a:r>
            <a:r>
              <a:rPr lang="en-US" altLang="zh-CN" dirty="0" smtClean="0"/>
              <a:t>a simple </a:t>
            </a:r>
            <a:r>
              <a:rPr lang="en-US" altLang="zh-CN" dirty="0"/>
              <a:t>model (like a constant) in each one.</a:t>
            </a:r>
          </a:p>
          <a:p>
            <a:endParaRPr lang="en-US" altLang="zh-CN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959" y="3680540"/>
            <a:ext cx="23812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875" y="2724491"/>
            <a:ext cx="3393473" cy="69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017" y="3790077"/>
            <a:ext cx="23145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1569" y="6405381"/>
            <a:ext cx="3650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Nonrecursive</a:t>
            </a:r>
            <a:r>
              <a:rPr lang="en-US" altLang="zh-CN" dirty="0" smtClean="0"/>
              <a:t> partition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67885" y="6400929"/>
            <a:ext cx="3650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 recursive partition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704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统计学习-Spring2014-14-Lecture 11. Boosting and Trees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-77583" r="-77583"/>
              <a:stretch>
                <a:fillRect/>
              </a:stretch>
            </p:blipFill>
          </mc:Choice>
          <mc:Fallback>
            <p:blipFill>
              <a:blip r:embed="rId3"/>
              <a:srcRect l="-77583" r="-77583"/>
              <a:stretch>
                <a:fillRect/>
              </a:stretch>
            </p:blipFill>
          </mc:Fallback>
        </mc:AlternateContent>
        <p:spPr>
          <a:xfrm>
            <a:off x="-1306878" y="503238"/>
            <a:ext cx="11458472" cy="635476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316983"/>
            <a:ext cx="6863752" cy="128089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Exponential Loss reduction goes further than misclassification error</a:t>
            </a:r>
            <a:endParaRPr lang="zh-CN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2332" y="1653224"/>
            <a:ext cx="5315439" cy="509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72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Why </a:t>
            </a:r>
            <a:r>
              <a:rPr lang="en-US" altLang="zh-CN" dirty="0" err="1" smtClean="0"/>
              <a:t>Exp</a:t>
            </a:r>
            <a:r>
              <a:rPr lang="en-US" altLang="zh-CN" dirty="0" smtClean="0"/>
              <a:t> Loss? </a:t>
            </a:r>
            <a:br>
              <a:rPr lang="en-US" altLang="zh-CN" dirty="0" smtClean="0"/>
            </a:br>
            <a:r>
              <a:rPr lang="en-US" altLang="zh-CN" dirty="0" smtClean="0"/>
              <a:t>Boosting the Margin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Computational reason</a:t>
            </a:r>
          </a:p>
          <a:p>
            <a:r>
              <a:rPr lang="en-US" altLang="zh-CN" dirty="0" smtClean="0"/>
              <a:t>Leads the simple reweighting scheme</a:t>
            </a:r>
          </a:p>
          <a:p>
            <a:r>
              <a:rPr lang="en-US" altLang="zh-CN" dirty="0" smtClean="0"/>
              <a:t>Question: what does </a:t>
            </a:r>
            <a:r>
              <a:rPr lang="en-US" altLang="zh-CN" dirty="0" err="1" smtClean="0"/>
              <a:t>adaBoost</a:t>
            </a:r>
            <a:r>
              <a:rPr lang="en-US" altLang="zh-CN" dirty="0" smtClean="0"/>
              <a:t> estimate?</a:t>
            </a:r>
          </a:p>
          <a:p>
            <a:pPr lvl="1"/>
            <a:r>
              <a:rPr lang="en-US" altLang="zh-CN" dirty="0" smtClean="0"/>
              <a:t>Look at population minimizer…</a:t>
            </a:r>
          </a:p>
        </p:txBody>
      </p:sp>
    </p:spTree>
    <p:extLst>
      <p:ext uri="{BB962C8B-B14F-4D97-AF65-F5344CB8AC3E}">
        <p14:creationId xmlns:p14="http://schemas.microsoft.com/office/powerpoint/2010/main" val="245476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AdaBoost</a:t>
            </a:r>
            <a:r>
              <a:rPr lang="en-US" altLang="zh-CN" dirty="0" smtClean="0"/>
              <a:t> vs. </a:t>
            </a:r>
            <a:r>
              <a:rPr lang="en-US" altLang="zh-CN" dirty="0" err="1" smtClean="0"/>
              <a:t>LogitBoost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9594" y="1624049"/>
            <a:ext cx="7173664" cy="3925172"/>
          </a:xfrm>
        </p:spPr>
        <p:txBody>
          <a:bodyPr/>
          <a:lstStyle/>
          <a:p>
            <a:r>
              <a:rPr lang="en-US" altLang="zh-CN" dirty="0" smtClean="0"/>
              <a:t>In population, </a:t>
            </a:r>
            <a:r>
              <a:rPr lang="en-US" altLang="zh-CN" dirty="0" err="1" smtClean="0"/>
              <a:t>AdaBoost</a:t>
            </a:r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err="1" smtClean="0"/>
              <a:t>LogitBoost</a:t>
            </a:r>
            <a:r>
              <a:rPr lang="en-US" altLang="zh-CN" dirty="0" smtClean="0"/>
              <a:t>: It is the same maximal binomial log-likelihood (deviance) in population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975" y="2066739"/>
            <a:ext cx="71056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166" y="2916055"/>
            <a:ext cx="3051158" cy="693164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973" y="4401930"/>
            <a:ext cx="67532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425" y="5213691"/>
            <a:ext cx="4476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9031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44486" y="219238"/>
            <a:ext cx="6589199" cy="1280890"/>
          </a:xfrm>
        </p:spPr>
        <p:txBody>
          <a:bodyPr/>
          <a:lstStyle/>
          <a:p>
            <a:r>
              <a:rPr lang="en-US" altLang="zh-CN" dirty="0" smtClean="0"/>
              <a:t>Loss functions and Robustness: classification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415" y="1571682"/>
            <a:ext cx="6633411" cy="514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96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14856" y="210910"/>
            <a:ext cx="6589199" cy="1280890"/>
          </a:xfrm>
        </p:spPr>
        <p:txBody>
          <a:bodyPr/>
          <a:lstStyle/>
          <a:p>
            <a:r>
              <a:rPr lang="en-US" altLang="zh-CN" dirty="0"/>
              <a:t>Loss functions and </a:t>
            </a:r>
            <a:r>
              <a:rPr lang="en-US" altLang="zh-CN" dirty="0" smtClean="0"/>
              <a:t>Robustness: Regression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                              For regression</a:t>
            </a:r>
            <a:endParaRPr lang="zh-CN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508" y="1574025"/>
            <a:ext cx="5768891" cy="392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856" y="5661611"/>
            <a:ext cx="72104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3301" y="5237020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Huber Loss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405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2578" y="296043"/>
            <a:ext cx="7268601" cy="11209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</a:t>
            </a:r>
            <a:r>
              <a:rPr lang="en-US" altLang="zh-CN" dirty="0" smtClean="0"/>
              <a:t>uber’s M-Estimator in Regression</a:t>
            </a:r>
            <a:endParaRPr lang="en-US" dirty="0"/>
          </a:p>
        </p:txBody>
      </p:sp>
      <p:pic>
        <p:nvPicPr>
          <p:cNvPr id="4" name="Content Placeholder 3" descr="Huber-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1191" b="-21191"/>
          <a:stretch>
            <a:fillRect/>
          </a:stretch>
        </p:blipFill>
        <p:spPr>
          <a:xfrm>
            <a:off x="1624114" y="452796"/>
            <a:ext cx="6160720" cy="3416678"/>
          </a:xfrm>
        </p:spPr>
      </p:pic>
      <p:pic>
        <p:nvPicPr>
          <p:cNvPr id="5" name="Picture 4" descr="Huber-M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56" y="3380865"/>
            <a:ext cx="4771563" cy="3428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Other Interpretations on Boosting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r>
              <a:rPr lang="en-US" altLang="zh-CN" dirty="0" smtClean="0"/>
              <a:t>eo </a:t>
            </a:r>
            <a:r>
              <a:rPr lang="en-US" dirty="0" err="1" smtClean="0"/>
              <a:t>B</a:t>
            </a:r>
            <a:r>
              <a:rPr lang="en-US" altLang="zh-CN" dirty="0" err="1" smtClean="0"/>
              <a:t>reiman</a:t>
            </a:r>
            <a:r>
              <a:rPr lang="en-US" altLang="zh-CN" dirty="0" smtClean="0"/>
              <a:t>, Freund and </a:t>
            </a:r>
            <a:r>
              <a:rPr lang="en-US" altLang="zh-CN" dirty="0" err="1" smtClean="0"/>
              <a:t>Schapire</a:t>
            </a:r>
            <a:r>
              <a:rPr lang="en-US" altLang="zh-CN" dirty="0" smtClean="0"/>
              <a:t>, Game Theoretic View</a:t>
            </a:r>
          </a:p>
          <a:p>
            <a:r>
              <a:rPr lang="en-US" dirty="0" smtClean="0"/>
              <a:t>T</a:t>
            </a:r>
            <a:r>
              <a:rPr lang="en-US" altLang="zh-CN" dirty="0" smtClean="0"/>
              <a:t>ong Zhang, </a:t>
            </a:r>
            <a:r>
              <a:rPr lang="en-US" dirty="0" smtClean="0"/>
              <a:t>B</a:t>
            </a:r>
            <a:r>
              <a:rPr lang="en-US" altLang="zh-CN" dirty="0" smtClean="0"/>
              <a:t>in Yu, Early Stopping Regularization in convex optimization</a:t>
            </a:r>
          </a:p>
          <a:p>
            <a:r>
              <a:rPr lang="en-US" altLang="zh-CN" dirty="0" smtClean="0"/>
              <a:t>Peter </a:t>
            </a:r>
            <a:r>
              <a:rPr lang="en-US" altLang="zh-CN" dirty="0" err="1" smtClean="0"/>
              <a:t>Buhlman</a:t>
            </a:r>
            <a:r>
              <a:rPr lang="en-US" altLang="zh-CN" dirty="0" smtClean="0"/>
              <a:t>, Bin Yu; Yuan Yao, Andrea </a:t>
            </a:r>
            <a:r>
              <a:rPr lang="en-US" altLang="zh-CN" dirty="0" err="1" smtClean="0"/>
              <a:t>Caponnetto</a:t>
            </a:r>
            <a:r>
              <a:rPr lang="en-US" altLang="zh-CN" dirty="0" smtClean="0"/>
              <a:t> and Lorenzo </a:t>
            </a:r>
            <a:r>
              <a:rPr lang="en-US" altLang="zh-CN" dirty="0" err="1" smtClean="0"/>
              <a:t>Rosasco</a:t>
            </a:r>
            <a:r>
              <a:rPr lang="en-US" altLang="zh-CN" dirty="0" smtClean="0"/>
              <a:t>, Early Stopping in RKHS</a:t>
            </a:r>
          </a:p>
          <a:p>
            <a:r>
              <a:rPr lang="en-US" dirty="0" smtClean="0"/>
              <a:t>P</a:t>
            </a:r>
            <a:r>
              <a:rPr lang="en-US" altLang="zh-CN" dirty="0" smtClean="0"/>
              <a:t>eter Bartlett, </a:t>
            </a:r>
            <a:r>
              <a:rPr lang="en-US" altLang="zh-CN" dirty="0" err="1" smtClean="0"/>
              <a:t>Schapire</a:t>
            </a:r>
            <a:r>
              <a:rPr lang="en-US" altLang="zh-CN" dirty="0" smtClean="0"/>
              <a:t> et al.; </a:t>
            </a:r>
            <a:r>
              <a:rPr lang="en-US" dirty="0" err="1" smtClean="0"/>
              <a:t>L</a:t>
            </a:r>
            <a:r>
              <a:rPr lang="en-US" altLang="zh-CN" dirty="0" err="1" smtClean="0"/>
              <a:t>iwei</a:t>
            </a:r>
            <a:r>
              <a:rPr lang="en-US" altLang="zh-CN" dirty="0" smtClean="0"/>
              <a:t> Wang, Margin distribution boosting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Gradient Boosted Models</a:t>
            </a:r>
            <a:br>
              <a:rPr lang="en-US" altLang="zh-CN" dirty="0" smtClean="0"/>
            </a:br>
            <a:r>
              <a:rPr lang="en-US" altLang="zh-CN" dirty="0" smtClean="0"/>
              <a:t>Library(“</a:t>
            </a:r>
            <a:r>
              <a:rPr lang="en-US" altLang="zh-CN" dirty="0" err="1" smtClean="0"/>
              <a:t>gbm</a:t>
            </a:r>
            <a:r>
              <a:rPr lang="en-US" altLang="zh-CN" dirty="0" smtClean="0"/>
              <a:t>”)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Section 8.3.4, ISLR.</a:t>
            </a:r>
          </a:p>
          <a:p>
            <a:r>
              <a:rPr lang="en-US" altLang="zh-CN" dirty="0" smtClean="0">
                <a:solidFill>
                  <a:srgbClr val="00B0F0"/>
                </a:solidFill>
              </a:rPr>
              <a:t>model = </a:t>
            </a:r>
            <a:r>
              <a:rPr lang="en-US" altLang="zh-CN" dirty="0" err="1" smtClean="0">
                <a:solidFill>
                  <a:srgbClr val="00B0F0"/>
                </a:solidFill>
              </a:rPr>
              <a:t>gbm</a:t>
            </a:r>
            <a:r>
              <a:rPr lang="en-US" altLang="zh-CN" dirty="0" smtClean="0">
                <a:solidFill>
                  <a:srgbClr val="00B0F0"/>
                </a:solidFill>
              </a:rPr>
              <a:t>(</a:t>
            </a:r>
            <a:r>
              <a:rPr lang="en-US" altLang="zh-CN" dirty="0" err="1" smtClean="0">
                <a:solidFill>
                  <a:srgbClr val="00B0F0"/>
                </a:solidFill>
              </a:rPr>
              <a:t>y~x</a:t>
            </a:r>
            <a:r>
              <a:rPr lang="en-US" altLang="zh-CN" dirty="0" smtClean="0">
                <a:solidFill>
                  <a:srgbClr val="00B0F0"/>
                </a:solidFill>
              </a:rPr>
              <a:t>, data, </a:t>
            </a:r>
            <a:r>
              <a:rPr lang="en-US" altLang="zh-CN" dirty="0" err="1" smtClean="0">
                <a:solidFill>
                  <a:srgbClr val="00B0F0"/>
                </a:solidFill>
              </a:rPr>
              <a:t>distribution,n.trees,interaction.depth</a:t>
            </a:r>
            <a:r>
              <a:rPr lang="en-US" altLang="zh-CN" dirty="0" smtClean="0">
                <a:solidFill>
                  <a:srgbClr val="00B0F0"/>
                </a:solidFill>
              </a:rPr>
              <a:t>)</a:t>
            </a:r>
          </a:p>
          <a:p>
            <a:pPr lvl="1"/>
            <a:r>
              <a:rPr lang="en-US" altLang="zh-CN" dirty="0" smtClean="0"/>
              <a:t>distribution = [“</a:t>
            </a:r>
            <a:r>
              <a:rPr lang="en-US" altLang="zh-CN" dirty="0" err="1" smtClean="0">
                <a:solidFill>
                  <a:srgbClr val="C00000"/>
                </a:solidFill>
              </a:rPr>
              <a:t>gaussian</a:t>
            </a:r>
            <a:r>
              <a:rPr lang="en-US" altLang="zh-CN" dirty="0" smtClean="0"/>
              <a:t>”]|”</a:t>
            </a:r>
            <a:r>
              <a:rPr lang="en-US" altLang="zh-CN" dirty="0" smtClean="0">
                <a:solidFill>
                  <a:srgbClr val="C00000"/>
                </a:solidFill>
              </a:rPr>
              <a:t>Bernoulli</a:t>
            </a:r>
            <a:r>
              <a:rPr lang="en-US" altLang="zh-CN" dirty="0" smtClean="0"/>
              <a:t>”</a:t>
            </a:r>
          </a:p>
          <a:p>
            <a:pPr lvl="1"/>
            <a:r>
              <a:rPr lang="en-US" altLang="zh-CN" dirty="0" err="1"/>
              <a:t>n</a:t>
            </a:r>
            <a:r>
              <a:rPr lang="en-US" altLang="zh-CN" dirty="0" err="1" smtClean="0"/>
              <a:t>.trees</a:t>
            </a:r>
            <a:r>
              <a:rPr lang="en-US" altLang="zh-CN" dirty="0" smtClean="0"/>
              <a:t> = 1000, number of trees</a:t>
            </a:r>
          </a:p>
          <a:p>
            <a:pPr lvl="1"/>
            <a:r>
              <a:rPr lang="en-US" altLang="zh-CN" dirty="0" err="1"/>
              <a:t>i</a:t>
            </a:r>
            <a:r>
              <a:rPr lang="en-US" altLang="zh-CN" dirty="0" err="1" smtClean="0"/>
              <a:t>nteraction.depth</a:t>
            </a:r>
            <a:r>
              <a:rPr lang="en-US" altLang="zh-CN" dirty="0" smtClean="0"/>
              <a:t> = 2, the depth limit of each tree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66236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Bagging </a:t>
            </a:r>
            <a:br>
              <a:rPr lang="en-US" altLang="zh-CN" dirty="0" smtClean="0"/>
            </a:br>
            <a:r>
              <a:rPr lang="en-US" altLang="zh-CN" dirty="0" smtClean="0"/>
              <a:t>(</a:t>
            </a:r>
            <a:r>
              <a:rPr lang="en-US" altLang="zh-CN" dirty="0" smtClean="0">
                <a:solidFill>
                  <a:srgbClr val="0070C0"/>
                </a:solidFill>
              </a:rPr>
              <a:t>Leo </a:t>
            </a:r>
            <a:r>
              <a:rPr lang="en-US" altLang="zh-CN" dirty="0" err="1" smtClean="0">
                <a:solidFill>
                  <a:srgbClr val="0070C0"/>
                </a:solidFill>
              </a:rPr>
              <a:t>Breiman</a:t>
            </a:r>
            <a:r>
              <a:rPr lang="en-US" altLang="zh-CN" dirty="0" smtClean="0">
                <a:solidFill>
                  <a:srgbClr val="0070C0"/>
                </a:solidFill>
              </a:rPr>
              <a:t> 1996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Bootstrap can be used to  assess the accuracy of a prediction or parameter estimate</a:t>
            </a:r>
          </a:p>
          <a:p>
            <a:r>
              <a:rPr lang="en-US" altLang="zh-CN" dirty="0" smtClean="0"/>
              <a:t>Bootstrap can also be used to improve the estimate or prediction itself.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Reduce variances of the prediction</a:t>
            </a:r>
            <a:endParaRPr lang="zh-CN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922" y="3308993"/>
            <a:ext cx="26289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17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Tree based methods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452" y="1983150"/>
            <a:ext cx="6554948" cy="3684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78629" y="6061672"/>
            <a:ext cx="6356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Left: Tree representation for the recursive partition above; Right: piecewise constant function on the tree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818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Bagging in Reduction of Variance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If            is linear in data, then bagging is just itself</a:t>
            </a:r>
            <a:r>
              <a:rPr lang="en-US" altLang="zh-CN" dirty="0"/>
              <a:t>.</a:t>
            </a:r>
            <a:r>
              <a:rPr lang="en-US" altLang="zh-CN" dirty="0" smtClean="0"/>
              <a:t> </a:t>
            </a:r>
          </a:p>
          <a:p>
            <a:r>
              <a:rPr lang="en-US" altLang="zh-CN" dirty="0" smtClean="0"/>
              <a:t>Take cubic smooth spline as an example.</a:t>
            </a:r>
          </a:p>
          <a:p>
            <a:r>
              <a:rPr lang="en-US" altLang="zh-CN" dirty="0" smtClean="0"/>
              <a:t>Property:</a:t>
            </a:r>
            <a:endParaRPr lang="zh-CN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2162175"/>
            <a:ext cx="5591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96" y="2861734"/>
            <a:ext cx="16478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520" y="3360737"/>
            <a:ext cx="4667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51" y="4634872"/>
            <a:ext cx="64579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7701" y="5254625"/>
            <a:ext cx="786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x</a:t>
            </a:r>
            <a:r>
              <a:rPr lang="en-US" altLang="zh-CN" dirty="0" smtClean="0"/>
              <a:t> fixed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027" y="6307469"/>
            <a:ext cx="1872484" cy="29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23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Bagging Classifiers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Classifier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Bagging the classifier: 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207377"/>
              </p:ext>
            </p:extLst>
          </p:nvPr>
        </p:nvGraphicFramePr>
        <p:xfrm>
          <a:off x="3440113" y="2481263"/>
          <a:ext cx="3214687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Equation" r:id="rId3" imgW="1574640" imgH="266400" progId="Equation.3">
                  <p:embed/>
                </p:oleObj>
              </mc:Choice>
              <mc:Fallback>
                <p:oleObj name="Equation" r:id="rId3" imgW="1574640" imgH="26640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113" y="2481263"/>
                        <a:ext cx="3214687" cy="544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357170"/>
              </p:ext>
            </p:extLst>
          </p:nvPr>
        </p:nvGraphicFramePr>
        <p:xfrm>
          <a:off x="2098675" y="3473450"/>
          <a:ext cx="502126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Equation" r:id="rId5" imgW="2628720" imgH="253800" progId="Equation.3">
                  <p:embed/>
                </p:oleObj>
              </mc:Choice>
              <mc:Fallback>
                <p:oleObj name="Equation" r:id="rId5" imgW="2628720" imgH="25380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8675" y="3473450"/>
                        <a:ext cx="5021263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507720"/>
              </p:ext>
            </p:extLst>
          </p:nvPr>
        </p:nvGraphicFramePr>
        <p:xfrm>
          <a:off x="2847975" y="4165600"/>
          <a:ext cx="3444875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Equation" r:id="rId7" imgW="2222280" imgH="431640" progId="Equation.3">
                  <p:embed/>
                </p:oleObj>
              </mc:Choice>
              <mc:Fallback>
                <p:oleObj name="Equation" r:id="rId7" imgW="2222280" imgH="43164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7975" y="4165600"/>
                        <a:ext cx="3444875" cy="66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659078"/>
              </p:ext>
            </p:extLst>
          </p:nvPr>
        </p:nvGraphicFramePr>
        <p:xfrm>
          <a:off x="3378200" y="5053013"/>
          <a:ext cx="237172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Equation" r:id="rId9" imgW="1282680" imgH="406080" progId="Equation.3">
                  <p:embed/>
                </p:oleObj>
              </mc:Choice>
              <mc:Fallback>
                <p:oleObj name="Equation" r:id="rId9" imgW="1282680" imgH="406080" progId="Equation.3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5053013"/>
                        <a:ext cx="2371725" cy="750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00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Bagging Classifiers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Bagging is not good for 0-1 loss</a:t>
            </a:r>
          </a:p>
          <a:p>
            <a:endParaRPr lang="zh-CN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2265892"/>
            <a:ext cx="79629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4081776"/>
            <a:ext cx="81153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18274" y="6276769"/>
            <a:ext cx="1962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altLang="zh-CN" dirty="0" smtClean="0"/>
              <a:t>isdom of Crowds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80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Bumping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Find a better single model.</a:t>
            </a:r>
          </a:p>
          <a:p>
            <a:endParaRPr lang="zh-CN" alt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415" y="2133600"/>
            <a:ext cx="680085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84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Example: Bumping</a:t>
            </a:r>
            <a:endParaRPr lang="zh-CN" altLang="en-US" dirty="0"/>
          </a:p>
        </p:txBody>
      </p:sp>
      <p:pic>
        <p:nvPicPr>
          <p:cNvPr id="6" name="Content Placeholder 5" descr="Figure8.13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7059" r="-17059"/>
          <a:stretch>
            <a:fillRect/>
          </a:stretch>
        </p:blipFill>
        <p:spPr>
          <a:xfrm>
            <a:off x="-597764" y="1371600"/>
            <a:ext cx="10288032" cy="5486399"/>
          </a:xfrm>
        </p:spPr>
      </p:pic>
    </p:spTree>
    <p:extLst>
      <p:ext uri="{BB962C8B-B14F-4D97-AF65-F5344CB8AC3E}">
        <p14:creationId xmlns:p14="http://schemas.microsoft.com/office/powerpoint/2010/main" val="424917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Random Forest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Suppose there is a very strong predictor, along with a small set of moderately strong ones: most of bagged trees will split this strong predictor on the top, since they look at all the predictors in every bootstrap – </a:t>
            </a:r>
            <a:r>
              <a:rPr lang="en-US" altLang="zh-CN" dirty="0" smtClean="0">
                <a:solidFill>
                  <a:srgbClr val="FF0000"/>
                </a:solidFill>
              </a:rPr>
              <a:t>correlation</a:t>
            </a:r>
            <a:r>
              <a:rPr lang="en-US" altLang="zh-CN" dirty="0" smtClean="0"/>
              <a:t> of bagged trees</a:t>
            </a:r>
          </a:p>
          <a:p>
            <a:r>
              <a:rPr lang="en-US" altLang="zh-CN" dirty="0" smtClean="0"/>
              <a:t>Random forests provide an improvement over bagging byway of </a:t>
            </a:r>
            <a:r>
              <a:rPr lang="en-US" altLang="zh-CN" dirty="0" err="1" smtClean="0"/>
              <a:t>decorrelating</a:t>
            </a:r>
            <a:r>
              <a:rPr lang="en-US" altLang="zh-CN" dirty="0" smtClean="0"/>
              <a:t> the trees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201" y="4678148"/>
            <a:ext cx="6709718" cy="69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29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400" y="191340"/>
            <a:ext cx="6589199" cy="1280890"/>
          </a:xfrm>
        </p:spPr>
        <p:txBody>
          <a:bodyPr/>
          <a:lstStyle/>
          <a:p>
            <a:r>
              <a:rPr lang="en-US" altLang="zh-CN" dirty="0" smtClean="0"/>
              <a:t>Random Forest</a:t>
            </a:r>
            <a:br>
              <a:rPr lang="en-US" altLang="zh-CN" dirty="0" smtClean="0"/>
            </a:br>
            <a:r>
              <a:rPr lang="en-US" altLang="zh-CN" dirty="0" smtClean="0"/>
              <a:t>(</a:t>
            </a:r>
            <a:r>
              <a:rPr lang="en-US" altLang="zh-CN" dirty="0" smtClean="0">
                <a:solidFill>
                  <a:srgbClr val="FF0000"/>
                </a:solidFill>
              </a:rPr>
              <a:t>Leo </a:t>
            </a:r>
            <a:r>
              <a:rPr lang="en-US" altLang="zh-CN" dirty="0" err="1" smtClean="0">
                <a:solidFill>
                  <a:srgbClr val="FF0000"/>
                </a:solidFill>
              </a:rPr>
              <a:t>Breiman</a:t>
            </a:r>
            <a:r>
              <a:rPr lang="en-US" altLang="zh-CN" dirty="0" smtClean="0">
                <a:solidFill>
                  <a:srgbClr val="FF0000"/>
                </a:solidFill>
              </a:rPr>
              <a:t> 2001)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5400" y="1414290"/>
            <a:ext cx="7048545" cy="514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4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8058" y="1393356"/>
            <a:ext cx="7147676" cy="495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How to choose m?</a:t>
            </a:r>
            <a:endParaRPr lang="zh-CN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8903" y="1404731"/>
            <a:ext cx="6940901" cy="2183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700" y="3678539"/>
            <a:ext cx="3889305" cy="306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5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Error Estimate: Out-Of-Bag</a:t>
            </a:r>
            <a:endParaRPr lang="zh-CN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5200" y="1734942"/>
            <a:ext cx="6763521" cy="1098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549" y="3015832"/>
            <a:ext cx="6238053" cy="365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4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Example: Hitters</a:t>
            </a:r>
            <a:endParaRPr lang="zh-CN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5305" y="1560936"/>
            <a:ext cx="6365096" cy="51120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869" y="1801459"/>
            <a:ext cx="2985064" cy="2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7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Variable Importance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3363" y="1821820"/>
            <a:ext cx="7312873" cy="427786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Gradient-Boosted Methods: at each split in each tree, the </a:t>
            </a:r>
            <a:r>
              <a:rPr lang="en-US" altLang="zh-CN" i="1" dirty="0" smtClean="0"/>
              <a:t>improvement</a:t>
            </a:r>
            <a:r>
              <a:rPr lang="en-US" altLang="zh-CN" dirty="0" smtClean="0"/>
              <a:t> in the split-criterion is the importance measure attributed to the splitting variable, and is accumulated over all the trees in the forest separately for each variable</a:t>
            </a:r>
          </a:p>
          <a:p>
            <a:r>
              <a:rPr lang="en-US" altLang="zh-CN" dirty="0" smtClean="0"/>
              <a:t>OOB prediction power: </a:t>
            </a:r>
          </a:p>
          <a:p>
            <a:pPr lvl="1"/>
            <a:r>
              <a:rPr lang="en-US" altLang="zh-CN" dirty="0" smtClean="0"/>
              <a:t>for the b-</a:t>
            </a:r>
            <a:r>
              <a:rPr lang="en-US" altLang="zh-CN" dirty="0" err="1" smtClean="0"/>
              <a:t>th</a:t>
            </a:r>
            <a:r>
              <a:rPr lang="en-US" altLang="zh-CN" dirty="0" smtClean="0"/>
              <a:t> tree, use OOB samples to estimate the prediction accuracy; </a:t>
            </a:r>
          </a:p>
          <a:p>
            <a:pPr lvl="1"/>
            <a:r>
              <a:rPr lang="en-US" altLang="zh-CN" dirty="0" smtClean="0"/>
              <a:t>then the values for the j-</a:t>
            </a:r>
            <a:r>
              <a:rPr lang="en-US" altLang="zh-CN" dirty="0" err="1" smtClean="0"/>
              <a:t>th</a:t>
            </a:r>
            <a:r>
              <a:rPr lang="en-US" altLang="zh-CN" dirty="0" smtClean="0"/>
              <a:t> variable are </a:t>
            </a:r>
            <a:r>
              <a:rPr lang="en-US" altLang="zh-CN" i="1" dirty="0" smtClean="0">
                <a:solidFill>
                  <a:srgbClr val="FF0000"/>
                </a:solidFill>
              </a:rPr>
              <a:t>randomly permut</a:t>
            </a:r>
            <a:r>
              <a:rPr lang="en-US" altLang="zh-CN" dirty="0" smtClean="0">
                <a:solidFill>
                  <a:srgbClr val="FF0000"/>
                </a:solidFill>
              </a:rPr>
              <a:t>ed </a:t>
            </a:r>
            <a:r>
              <a:rPr lang="en-US" altLang="zh-CN" dirty="0" smtClean="0"/>
              <a:t>in the OOB samples and </a:t>
            </a:r>
            <a:r>
              <a:rPr lang="en-US" altLang="zh-CN" dirty="0" err="1" smtClean="0"/>
              <a:t>recompute</a:t>
            </a:r>
            <a:r>
              <a:rPr lang="en-US" altLang="zh-CN" dirty="0" smtClean="0"/>
              <a:t> the prediction accuracy;</a:t>
            </a:r>
          </a:p>
          <a:p>
            <a:pPr lvl="1"/>
            <a:r>
              <a:rPr lang="en-US" altLang="zh-CN" dirty="0" smtClean="0"/>
              <a:t>The accuracy decrease of such a permutation is averaged over all trees, as a measure of the importance of variable j in the random forest 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852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3038" y="67473"/>
            <a:ext cx="4594638" cy="673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029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Library(“</a:t>
            </a:r>
            <a:r>
              <a:rPr lang="en-US" altLang="zh-CN" dirty="0" err="1"/>
              <a:t>randomForest</a:t>
            </a:r>
            <a:r>
              <a:rPr lang="en-US" altLang="zh-CN" dirty="0"/>
              <a:t>”)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2"/>
              </a:rPr>
              <a:t>http://www.math.usu.edu/~adele/forests</a:t>
            </a:r>
            <a:endParaRPr lang="en-US" altLang="zh-CN" dirty="0" smtClean="0"/>
          </a:p>
          <a:p>
            <a:r>
              <a:rPr lang="en-US" altLang="zh-CN" dirty="0" smtClean="0">
                <a:solidFill>
                  <a:srgbClr val="0070C0"/>
                </a:solidFill>
              </a:rPr>
              <a:t>model = </a:t>
            </a:r>
            <a:r>
              <a:rPr lang="en-US" altLang="zh-CN" dirty="0" err="1" smtClean="0">
                <a:solidFill>
                  <a:srgbClr val="0070C0"/>
                </a:solidFill>
              </a:rPr>
              <a:t>randomForest</a:t>
            </a:r>
            <a:r>
              <a:rPr lang="en-US" altLang="zh-CN" dirty="0" smtClean="0">
                <a:solidFill>
                  <a:srgbClr val="0070C0"/>
                </a:solidFill>
              </a:rPr>
              <a:t>(formula, data, </a:t>
            </a:r>
            <a:r>
              <a:rPr lang="en-US" altLang="zh-CN" dirty="0" err="1" smtClean="0">
                <a:solidFill>
                  <a:srgbClr val="0070C0"/>
                </a:solidFill>
              </a:rPr>
              <a:t>mtry</a:t>
            </a:r>
            <a:r>
              <a:rPr lang="en-US" altLang="zh-CN" dirty="0" smtClean="0">
                <a:solidFill>
                  <a:srgbClr val="0070C0"/>
                </a:solidFill>
              </a:rPr>
              <a:t>, </a:t>
            </a:r>
            <a:r>
              <a:rPr lang="en-US" altLang="zh-CN" dirty="0" err="1" smtClean="0">
                <a:solidFill>
                  <a:srgbClr val="0070C0"/>
                </a:solidFill>
              </a:rPr>
              <a:t>ntree</a:t>
            </a:r>
            <a:r>
              <a:rPr lang="en-US" altLang="zh-CN" dirty="0" smtClean="0">
                <a:solidFill>
                  <a:srgbClr val="0070C0"/>
                </a:solidFill>
              </a:rPr>
              <a:t>, importance, subset)</a:t>
            </a:r>
          </a:p>
          <a:p>
            <a:pPr lvl="1"/>
            <a:r>
              <a:rPr lang="en-US" altLang="zh-CN" dirty="0"/>
              <a:t>f</a:t>
            </a:r>
            <a:r>
              <a:rPr lang="en-US" altLang="zh-CN" dirty="0" smtClean="0"/>
              <a:t>ormula = y~.</a:t>
            </a:r>
          </a:p>
          <a:p>
            <a:pPr lvl="1"/>
            <a:r>
              <a:rPr lang="en-US" altLang="zh-CN" dirty="0" err="1"/>
              <a:t>m</a:t>
            </a:r>
            <a:r>
              <a:rPr lang="en-US" altLang="zh-CN" dirty="0" err="1" smtClean="0"/>
              <a:t>try</a:t>
            </a:r>
            <a:r>
              <a:rPr lang="en-US" altLang="zh-CN" dirty="0" smtClean="0"/>
              <a:t> = </a:t>
            </a:r>
            <a:r>
              <a:rPr lang="en-US" altLang="zh-CN" dirty="0" smtClean="0">
                <a:solidFill>
                  <a:srgbClr val="C00000"/>
                </a:solidFill>
              </a:rPr>
              <a:t>[p/3]|[\</a:t>
            </a:r>
            <a:r>
              <a:rPr lang="en-US" altLang="zh-CN" dirty="0" err="1" smtClean="0">
                <a:solidFill>
                  <a:srgbClr val="C00000"/>
                </a:solidFill>
              </a:rPr>
              <a:t>sqrt</a:t>
            </a:r>
            <a:r>
              <a:rPr lang="en-US" altLang="zh-CN" dirty="0" smtClean="0">
                <a:solidFill>
                  <a:srgbClr val="C00000"/>
                </a:solidFill>
              </a:rPr>
              <a:t>{p}]|&lt;=p, </a:t>
            </a:r>
            <a:r>
              <a:rPr lang="en-US" altLang="zh-CN" dirty="0" smtClean="0">
                <a:solidFill>
                  <a:schemeClr val="tx1"/>
                </a:solidFill>
              </a:rPr>
              <a:t>m is the number of variables to explore </a:t>
            </a:r>
            <a:r>
              <a:rPr lang="en-US" altLang="zh-CN" dirty="0" smtClean="0"/>
              <a:t>in random forest, if m=p it gives Bagging</a:t>
            </a:r>
          </a:p>
          <a:p>
            <a:pPr lvl="2"/>
            <a:r>
              <a:rPr lang="en-US" altLang="zh-CN" dirty="0" smtClean="0"/>
              <a:t>p/3 for regression</a:t>
            </a:r>
          </a:p>
          <a:p>
            <a:pPr lvl="2"/>
            <a:r>
              <a:rPr lang="en-US" altLang="zh-CN" dirty="0" smtClean="0"/>
              <a:t>\</a:t>
            </a:r>
            <a:r>
              <a:rPr lang="en-US" altLang="zh-CN" dirty="0" err="1" smtClean="0"/>
              <a:t>sqrt</a:t>
            </a:r>
            <a:r>
              <a:rPr lang="en-US" altLang="zh-CN" dirty="0" smtClean="0"/>
              <a:t>{p} for classification</a:t>
            </a:r>
          </a:p>
          <a:p>
            <a:pPr lvl="1"/>
            <a:r>
              <a:rPr lang="en-US" altLang="zh-CN" dirty="0" smtClean="0"/>
              <a:t>importance=</a:t>
            </a:r>
            <a:r>
              <a:rPr lang="en-US" altLang="zh-CN" dirty="0" err="1" smtClean="0"/>
              <a:t>True|False</a:t>
            </a:r>
            <a:endParaRPr lang="en-US" altLang="zh-CN" dirty="0" smtClean="0"/>
          </a:p>
          <a:p>
            <a:r>
              <a:rPr lang="en-US" altLang="zh-CN" dirty="0">
                <a:solidFill>
                  <a:srgbClr val="0070C0"/>
                </a:solidFill>
              </a:rPr>
              <a:t>i</a:t>
            </a:r>
            <a:r>
              <a:rPr lang="en-US" altLang="zh-CN" dirty="0" smtClean="0">
                <a:solidFill>
                  <a:srgbClr val="0070C0"/>
                </a:solidFill>
              </a:rPr>
              <a:t>mportance(model)</a:t>
            </a:r>
            <a:r>
              <a:rPr lang="en-US" altLang="zh-CN" dirty="0" smtClean="0"/>
              <a:t>: show the variable importance </a:t>
            </a:r>
          </a:p>
          <a:p>
            <a:pPr lvl="1"/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46210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Regression Trees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 inputs and a response</a:t>
            </a:r>
          </a:p>
          <a:p>
            <a:pPr marL="0" indent="0">
              <a:buNone/>
            </a:pPr>
            <a:r>
              <a:rPr lang="en-US" altLang="zh-CN" dirty="0" smtClean="0"/>
              <a:t>               (</a:t>
            </a:r>
            <a:r>
              <a:rPr lang="en-US" altLang="zh-CN" dirty="0" err="1"/>
              <a:t>x_i,y_i</a:t>
            </a:r>
            <a:r>
              <a:rPr lang="en-US" altLang="zh-CN" dirty="0"/>
              <a:t>),</a:t>
            </a:r>
            <a:r>
              <a:rPr lang="en-US" altLang="zh-CN" dirty="0" err="1"/>
              <a:t>i</a:t>
            </a:r>
            <a:r>
              <a:rPr lang="en-US" altLang="zh-CN" dirty="0"/>
              <a:t>=1,2,...,N</a:t>
            </a:r>
          </a:p>
          <a:p>
            <a:r>
              <a:rPr lang="en-US" altLang="zh-CN" dirty="0"/>
              <a:t>Goal: automatically decides on the </a:t>
            </a:r>
            <a:r>
              <a:rPr lang="en-US" altLang="zh-CN" dirty="0" smtClean="0"/>
              <a:t>splitting variables </a:t>
            </a:r>
            <a:r>
              <a:rPr lang="en-US" altLang="zh-CN" dirty="0"/>
              <a:t>and split points, and also </a:t>
            </a:r>
            <a:r>
              <a:rPr lang="en-US" altLang="zh-CN" dirty="0" smtClean="0"/>
              <a:t>the topology </a:t>
            </a:r>
            <a:r>
              <a:rPr lang="en-US" altLang="zh-CN" dirty="0"/>
              <a:t>(shape) of the tree</a:t>
            </a:r>
          </a:p>
          <a:p>
            <a:r>
              <a:rPr lang="en-US" altLang="zh-CN" dirty="0" err="1"/>
              <a:t>Alg</a:t>
            </a:r>
            <a:r>
              <a:rPr lang="en-US" altLang="zh-CN" dirty="0"/>
              <a:t>: suppose we know </a:t>
            </a:r>
            <a:r>
              <a:rPr lang="en-US" altLang="zh-CN"/>
              <a:t>the </a:t>
            </a:r>
            <a:r>
              <a:rPr lang="en-US" altLang="zh-CN" smtClean="0"/>
              <a:t>partition</a:t>
            </a:r>
            <a:endParaRPr lang="en-US" altLang="zh-CN" dirty="0"/>
          </a:p>
          <a:p>
            <a:r>
              <a:rPr lang="en-US" altLang="zh-CN" dirty="0"/>
              <a:t>R_1,R_2,...,R_M</a:t>
            </a:r>
          </a:p>
          <a:p>
            <a:endParaRPr lang="zh-CN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438" y="4783054"/>
            <a:ext cx="2793163" cy="89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438" y="5927308"/>
            <a:ext cx="2609869" cy="63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01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Regression Trees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45201" y="1551789"/>
            <a:ext cx="6591985" cy="3777622"/>
          </a:xfrm>
        </p:spPr>
        <p:txBody>
          <a:bodyPr/>
          <a:lstStyle/>
          <a:p>
            <a:r>
              <a:rPr lang="en-US" altLang="zh-CN" dirty="0" smtClean="0"/>
              <a:t>Recursive binary splitting of variable in greedy way</a:t>
            </a:r>
            <a:endParaRPr lang="zh-CN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737" y="2095399"/>
            <a:ext cx="6278491" cy="65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889" y="2832679"/>
            <a:ext cx="6269339" cy="85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201" y="3765926"/>
            <a:ext cx="6857038" cy="39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2047" y="4364333"/>
            <a:ext cx="4708200" cy="23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0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1394" y="247182"/>
            <a:ext cx="6589199" cy="1280890"/>
          </a:xfrm>
        </p:spPr>
        <p:txBody>
          <a:bodyPr/>
          <a:lstStyle/>
          <a:p>
            <a:r>
              <a:rPr lang="en-US" altLang="zh-CN" dirty="0" smtClean="0"/>
              <a:t>Tree size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45201" y="1205240"/>
            <a:ext cx="6591985" cy="3777622"/>
          </a:xfrm>
        </p:spPr>
        <p:txBody>
          <a:bodyPr>
            <a:normAutofit/>
          </a:bodyPr>
          <a:lstStyle/>
          <a:p>
            <a:r>
              <a:rPr lang="en-US" altLang="zh-CN" dirty="0"/>
              <a:t>Large tree might over-fit the data</a:t>
            </a:r>
          </a:p>
          <a:p>
            <a:r>
              <a:rPr lang="en-US" altLang="zh-CN" dirty="0"/>
              <a:t>Small tree might not capture the </a:t>
            </a:r>
            <a:r>
              <a:rPr lang="en-US" altLang="zh-CN" dirty="0" smtClean="0"/>
              <a:t>important structure</a:t>
            </a:r>
            <a:endParaRPr lang="en-US" altLang="zh-CN" dirty="0"/>
          </a:p>
          <a:p>
            <a:r>
              <a:rPr lang="en-US" altLang="zh-CN" dirty="0"/>
              <a:t>Tree size is a tuning parameter</a:t>
            </a:r>
          </a:p>
          <a:p>
            <a:r>
              <a:rPr lang="en-US" altLang="zh-CN" dirty="0"/>
              <a:t>Stop the splitting process only when </a:t>
            </a:r>
            <a:r>
              <a:rPr lang="en-US" altLang="zh-CN" dirty="0" smtClean="0"/>
              <a:t>some minimum </a:t>
            </a:r>
            <a:r>
              <a:rPr lang="en-US" altLang="zh-CN" dirty="0"/>
              <a:t>node size (say 5) is reached</a:t>
            </a:r>
          </a:p>
          <a:p>
            <a:r>
              <a:rPr lang="en-US" altLang="zh-CN" dirty="0"/>
              <a:t>Then this large tree is pruned using </a:t>
            </a:r>
            <a:r>
              <a:rPr lang="en-US" altLang="zh-CN" dirty="0" smtClean="0"/>
              <a:t>cost complexity</a:t>
            </a:r>
            <a:r>
              <a:rPr lang="en-US" altLang="zh-CN" dirty="0"/>
              <a:t> </a:t>
            </a:r>
            <a:r>
              <a:rPr lang="en-US" altLang="zh-CN" dirty="0" smtClean="0"/>
              <a:t>pruning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095" y="3489980"/>
            <a:ext cx="3901905" cy="336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7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Optimal Pruning</a:t>
            </a:r>
            <a:endParaRPr lang="zh-CN" altLang="en-US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672" y="3903245"/>
            <a:ext cx="3930651" cy="203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661" y="5937288"/>
            <a:ext cx="3002290" cy="792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67043" y="1430475"/>
            <a:ext cx="7784963" cy="535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3325</TotalTime>
  <Words>1164</Words>
  <Application>Microsoft Office PowerPoint</Application>
  <PresentationFormat>On-screen Show (4:3)</PresentationFormat>
  <Paragraphs>194</Paragraphs>
  <Slides>52</Slides>
  <Notes>1</Notes>
  <HiddenSlides>3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幼圆</vt:lpstr>
      <vt:lpstr>Arial</vt:lpstr>
      <vt:lpstr>Calibri</vt:lpstr>
      <vt:lpstr>Century Gothic</vt:lpstr>
      <vt:lpstr>Times New Roman</vt:lpstr>
      <vt:lpstr>Wingdings 3</vt:lpstr>
      <vt:lpstr>Wisp</vt:lpstr>
      <vt:lpstr>Microsoft Equation 3.0</vt:lpstr>
      <vt:lpstr>Ensemble of Trees: Boosting, Bagging, and Random Forest</vt:lpstr>
      <vt:lpstr>Outline </vt:lpstr>
      <vt:lpstr>Tree based methods: CART</vt:lpstr>
      <vt:lpstr>Tree based methods</vt:lpstr>
      <vt:lpstr>Example: Hitters</vt:lpstr>
      <vt:lpstr>Regression Trees</vt:lpstr>
      <vt:lpstr>Regression Trees</vt:lpstr>
      <vt:lpstr>Tree size</vt:lpstr>
      <vt:lpstr>Optimal Pruning</vt:lpstr>
      <vt:lpstr>Classification Trees</vt:lpstr>
      <vt:lpstr>Library(“tree”)</vt:lpstr>
      <vt:lpstr>MARS</vt:lpstr>
      <vt:lpstr>MARS</vt:lpstr>
      <vt:lpstr>MARS</vt:lpstr>
      <vt:lpstr>MARS</vt:lpstr>
      <vt:lpstr>MARS</vt:lpstr>
      <vt:lpstr>Boosting</vt:lpstr>
      <vt:lpstr>What’s weak classifiers</vt:lpstr>
      <vt:lpstr>Adaboost</vt:lpstr>
      <vt:lpstr>Adaboost</vt:lpstr>
      <vt:lpstr>Adaboost.M1</vt:lpstr>
      <vt:lpstr>Example: Decision Stumps</vt:lpstr>
      <vt:lpstr>Boosting Fits and Additive Model</vt:lpstr>
      <vt:lpstr>Forward Stagewise Additive Modeling</vt:lpstr>
      <vt:lpstr>Exponential Loss and AdaBoost</vt:lpstr>
      <vt:lpstr>PowerPoint Presentation</vt:lpstr>
      <vt:lpstr>Step II: Optimizer over β</vt:lpstr>
      <vt:lpstr>Finally adaBoost </vt:lpstr>
      <vt:lpstr>PowerPoint Presentation</vt:lpstr>
      <vt:lpstr>PowerPoint Presentation</vt:lpstr>
      <vt:lpstr>Exponential Loss reduction goes further than misclassification error</vt:lpstr>
      <vt:lpstr>Why Exp Loss?  Boosting the Margin</vt:lpstr>
      <vt:lpstr>AdaBoost vs. LogitBoost</vt:lpstr>
      <vt:lpstr>Loss functions and Robustness: classification</vt:lpstr>
      <vt:lpstr>Loss functions and Robustness: Regression</vt:lpstr>
      <vt:lpstr>Huber’s M-Estimator in Regression</vt:lpstr>
      <vt:lpstr>Other Interpretations on Boosting</vt:lpstr>
      <vt:lpstr>Gradient Boosted Models Library(“gbm”)</vt:lpstr>
      <vt:lpstr>Bagging  (Leo Breiman 1996)</vt:lpstr>
      <vt:lpstr>Bagging in Reduction of Variance</vt:lpstr>
      <vt:lpstr>Bagging Classifiers </vt:lpstr>
      <vt:lpstr>Bagging Classifiers</vt:lpstr>
      <vt:lpstr>Bumping</vt:lpstr>
      <vt:lpstr>Example: Bumping</vt:lpstr>
      <vt:lpstr>Random Forest</vt:lpstr>
      <vt:lpstr>Random Forest (Leo Breiman 2001)</vt:lpstr>
      <vt:lpstr>PowerPoint Presentation</vt:lpstr>
      <vt:lpstr>How to choose m?</vt:lpstr>
      <vt:lpstr>Error Estimate: Out-Of-Bag</vt:lpstr>
      <vt:lpstr>Variable Importance</vt:lpstr>
      <vt:lpstr>PowerPoint Presentation</vt:lpstr>
      <vt:lpstr>Library(“randomForest”)</vt:lpstr>
    </vt:vector>
  </TitlesOfParts>
  <Company>PKU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3. Linear Models for Classification</dc:title>
  <dc:creator>YAO Yuan</dc:creator>
  <cp:lastModifiedBy>Yuan Yao</cp:lastModifiedBy>
  <cp:revision>148</cp:revision>
  <cp:lastPrinted>2014-05-20T14:53:44Z</cp:lastPrinted>
  <dcterms:created xsi:type="dcterms:W3CDTF">2014-05-20T14:54:14Z</dcterms:created>
  <dcterms:modified xsi:type="dcterms:W3CDTF">2015-12-01T08:59:42Z</dcterms:modified>
</cp:coreProperties>
</file>