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9" r:id="rId9"/>
    <p:sldId id="268" r:id="rId10"/>
    <p:sldId id="270" r:id="rId11"/>
    <p:sldId id="287" r:id="rId12"/>
    <p:sldId id="257" r:id="rId13"/>
    <p:sldId id="259" r:id="rId14"/>
    <p:sldId id="260" r:id="rId15"/>
    <p:sldId id="312" r:id="rId16"/>
    <p:sldId id="261" r:id="rId17"/>
    <p:sldId id="276" r:id="rId18"/>
    <p:sldId id="277" r:id="rId19"/>
    <p:sldId id="278" r:id="rId20"/>
    <p:sldId id="279" r:id="rId21"/>
    <p:sldId id="271" r:id="rId22"/>
    <p:sldId id="272" r:id="rId23"/>
    <p:sldId id="280" r:id="rId24"/>
    <p:sldId id="281" r:id="rId25"/>
    <p:sldId id="282" r:id="rId26"/>
    <p:sldId id="283" r:id="rId27"/>
    <p:sldId id="273" r:id="rId28"/>
    <p:sldId id="274" r:id="rId29"/>
    <p:sldId id="275" r:id="rId30"/>
    <p:sldId id="284" r:id="rId31"/>
    <p:sldId id="303" r:id="rId32"/>
    <p:sldId id="313" r:id="rId33"/>
    <p:sldId id="304" r:id="rId34"/>
    <p:sldId id="305" r:id="rId35"/>
    <p:sldId id="306" r:id="rId36"/>
    <p:sldId id="316" r:id="rId37"/>
    <p:sldId id="307" r:id="rId38"/>
    <p:sldId id="308" r:id="rId39"/>
    <p:sldId id="309" r:id="rId40"/>
    <p:sldId id="310" r:id="rId41"/>
    <p:sldId id="286" r:id="rId42"/>
    <p:sldId id="285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298" r:id="rId54"/>
    <p:sldId id="299" r:id="rId55"/>
    <p:sldId id="301" r:id="rId56"/>
    <p:sldId id="302" r:id="rId57"/>
    <p:sldId id="311" r:id="rId58"/>
    <p:sldId id="315" r:id="rId59"/>
    <p:sldId id="314" r:id="rId60"/>
    <p:sldId id="300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9"/>
    <p:restoredTop sz="94677"/>
  </p:normalViewPr>
  <p:slideViewPr>
    <p:cSldViewPr snapToGrid="0" snapToObjects="1">
      <p:cViewPr varScale="1">
        <p:scale>
          <a:sx n="92" d="100"/>
          <a:sy n="92" d="100"/>
        </p:scale>
        <p:origin x="7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emf"/><Relationship Id="rId3" Type="http://schemas.openxmlformats.org/officeDocument/2006/relationships/image" Target="../media/image65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tif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Undirected Graphical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Yuan Yao</a:t>
            </a:r>
          </a:p>
          <a:p>
            <a:r>
              <a:rPr lang="en-US" dirty="0" smtClean="0"/>
              <a:t>Peking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38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Main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Gaussian Graphical Models for real random variables</a:t>
            </a:r>
          </a:p>
          <a:p>
            <a:r>
              <a:rPr lang="en-US" dirty="0" err="1" smtClean="0"/>
              <a:t>Semiparametric</a:t>
            </a:r>
            <a:r>
              <a:rPr lang="en-US" dirty="0" smtClean="0"/>
              <a:t> Gaussian Copula Graphical Models</a:t>
            </a:r>
          </a:p>
          <a:p>
            <a:r>
              <a:rPr lang="en-US" dirty="0" err="1" smtClean="0"/>
              <a:t>Ising</a:t>
            </a:r>
            <a:r>
              <a:rPr lang="en-US" dirty="0" smtClean="0"/>
              <a:t> Models (</a:t>
            </a:r>
            <a:r>
              <a:rPr lang="en-US" dirty="0" err="1" smtClean="0"/>
              <a:t>Boltzman</a:t>
            </a:r>
            <a:r>
              <a:rPr lang="en-US" dirty="0" smtClean="0"/>
              <a:t> Machine) for discrete random 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9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Gaussian Graphical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2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Matrix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213" y="2418866"/>
            <a:ext cx="8915400" cy="320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0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Sparsity in High Dimensional Statistics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4356" y="1640704"/>
            <a:ext cx="7228824" cy="443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1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Graphical Models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9556" y="2133600"/>
            <a:ext cx="8074713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3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5402" y="343958"/>
            <a:ext cx="8911687" cy="1280890"/>
          </a:xfrm>
        </p:spPr>
        <p:txBody>
          <a:bodyPr/>
          <a:lstStyle/>
          <a:p>
            <a:r>
              <a:rPr lang="en-US" altLang="zh-CN" dirty="0" smtClean="0"/>
              <a:t>Proof:</a:t>
            </a:r>
            <a:endParaRPr lang="zh-CN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6722" y="3071528"/>
            <a:ext cx="7352858" cy="476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876" y="1624848"/>
            <a:ext cx="2424286" cy="364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876" y="1212785"/>
            <a:ext cx="1056176" cy="335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5876" y="2018062"/>
            <a:ext cx="2567694" cy="8558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6214" y="3837931"/>
            <a:ext cx="1803478" cy="3864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4927" y="5141119"/>
            <a:ext cx="1337125" cy="3723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32675" y="3837931"/>
            <a:ext cx="4673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Linear regression </a:t>
            </a:r>
            <a:r>
              <a:rPr lang="en-US" altLang="zh-CN" i="1" dirty="0" smtClean="0"/>
              <a:t>Y</a:t>
            </a:r>
            <a:r>
              <a:rPr lang="en-US" altLang="zh-CN" dirty="0" smtClean="0"/>
              <a:t> ~ </a:t>
            </a:r>
            <a:r>
              <a:rPr lang="en-US" altLang="zh-CN" i="1" dirty="0" smtClean="0"/>
              <a:t>Z</a:t>
            </a:r>
            <a:r>
              <a:rPr lang="en-US" altLang="zh-CN" dirty="0" smtClean="0"/>
              <a:t> whose coefficient:</a:t>
            </a:r>
            <a:endParaRPr lang="zh-CN" alt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1925" y="4630245"/>
            <a:ext cx="5843625" cy="1835659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2659729" y="3915636"/>
            <a:ext cx="302821" cy="2139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ight Arrow 12"/>
          <p:cNvSpPr/>
          <p:nvPr/>
        </p:nvSpPr>
        <p:spPr>
          <a:xfrm>
            <a:off x="4429723" y="5224043"/>
            <a:ext cx="302821" cy="206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47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 precision matrix estimation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3863" y="1773382"/>
            <a:ext cx="8266767" cy="413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6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Neighborhood Selection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5743" y="1766327"/>
            <a:ext cx="7563218" cy="444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9070" y="580626"/>
            <a:ext cx="8911687" cy="1280890"/>
          </a:xfrm>
        </p:spPr>
        <p:txBody>
          <a:bodyPr/>
          <a:lstStyle/>
          <a:p>
            <a:r>
              <a:rPr lang="en-US" dirty="0" smtClean="0"/>
              <a:t>Recall: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9072" y="1487443"/>
            <a:ext cx="6857144" cy="537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9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79804"/>
            <a:ext cx="8911687" cy="1280890"/>
          </a:xfrm>
        </p:spPr>
        <p:txBody>
          <a:bodyPr/>
          <a:lstStyle/>
          <a:p>
            <a:r>
              <a:rPr lang="en-US" dirty="0" smtClean="0"/>
              <a:t>Parallel LASSO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7487" y="1172083"/>
            <a:ext cx="8043630" cy="551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8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What’s a graphical model?</a:t>
            </a:r>
            <a:endParaRPr lang="zh-CN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5977" y="2018324"/>
            <a:ext cx="5965582" cy="445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9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Estimator and </a:t>
            </a:r>
            <a:r>
              <a:rPr lang="en-US" dirty="0" err="1" smtClean="0"/>
              <a:t>Symmetrization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4106" y="1904999"/>
            <a:ext cx="7028700" cy="482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3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L1-penalized Maximum Likelihood </a:t>
            </a:r>
            <a:r>
              <a:rPr lang="en-US" dirty="0" smtClean="0"/>
              <a:t>Estimator (</a:t>
            </a:r>
            <a:r>
              <a:rPr lang="en-US" dirty="0"/>
              <a:t>MLE)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2889" y="2006989"/>
            <a:ext cx="7399068" cy="417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3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LASSO, also known as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4893" y="1905000"/>
            <a:ext cx="7213990" cy="438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CLIME: motivation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9131" y="1507014"/>
            <a:ext cx="8567225" cy="499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3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3263" y="469365"/>
            <a:ext cx="8911687" cy="1280890"/>
          </a:xfrm>
        </p:spPr>
        <p:txBody>
          <a:bodyPr/>
          <a:lstStyle/>
          <a:p>
            <a:r>
              <a:rPr lang="en-US" dirty="0" smtClean="0"/>
              <a:t>CLIME: </a:t>
            </a:r>
            <a:r>
              <a:rPr lang="en-US" dirty="0" err="1" smtClean="0"/>
              <a:t>Dantzig</a:t>
            </a:r>
            <a:r>
              <a:rPr lang="en-US" dirty="0" smtClean="0"/>
              <a:t> Selector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5059" y="1473447"/>
            <a:ext cx="6807182" cy="495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9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CLIME as Linear Programming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9933" y="2133600"/>
            <a:ext cx="8493960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9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Symmetrization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213" y="2822912"/>
            <a:ext cx="8915400" cy="239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Nonconvex</a:t>
            </a:r>
            <a:r>
              <a:rPr lang="en-US" dirty="0" smtClean="0"/>
              <a:t> Penalized MLE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213" y="2266046"/>
            <a:ext cx="8915400" cy="351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8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SCAD Penalty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2814" y="1422467"/>
            <a:ext cx="6211908" cy="519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5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Locally Linear Approximation:</a:t>
            </a:r>
            <a:br>
              <a:rPr lang="en-US" dirty="0" smtClean="0"/>
            </a:br>
            <a:r>
              <a:rPr lang="en-US" dirty="0" smtClean="0"/>
              <a:t>Adaptive LASSO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2350" y="1905000"/>
            <a:ext cx="7146387" cy="494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Markov property: </a:t>
            </a:r>
            <a:br>
              <a:rPr lang="en-US" altLang="zh-CN" dirty="0" smtClean="0"/>
            </a:br>
            <a:r>
              <a:rPr lang="en-US" altLang="zh-CN" dirty="0" smtClean="0"/>
              <a:t>Conditional Independence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670" y="2835255"/>
            <a:ext cx="1601070" cy="1367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967" y="3350168"/>
            <a:ext cx="1317240" cy="337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539" y="4554591"/>
            <a:ext cx="7530794" cy="810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8141" y="5665647"/>
            <a:ext cx="5127589" cy="518603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2111" y="2188116"/>
            <a:ext cx="5865148" cy="52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8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9315" y="1264555"/>
            <a:ext cx="8675297" cy="534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9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Normality?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7164" y="1812227"/>
            <a:ext cx="8299230" cy="446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4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Semiparametric Gaussian Copula Model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07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Nonparanormal</a:t>
            </a:r>
            <a:r>
              <a:rPr lang="en-US" dirty="0" smtClean="0"/>
              <a:t> Gaussian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0016" y="1730807"/>
            <a:ext cx="7577626" cy="458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9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Semiparametric</a:t>
            </a:r>
            <a:r>
              <a:rPr lang="en-US" dirty="0" smtClean="0"/>
              <a:t> Gaussian Copula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9444" y="2133600"/>
            <a:ext cx="8654938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8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Independence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5817" y="2044369"/>
            <a:ext cx="7202221" cy="471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8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Nonparametric Part: Estimate of the marginal monotone transform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905000"/>
            <a:ext cx="9116924" cy="473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 Correlation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213" y="2174896"/>
            <a:ext cx="8915400" cy="369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772736"/>
            <a:ext cx="8701593" cy="559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5738" y="283965"/>
            <a:ext cx="8861133" cy="609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Hammersley</a:t>
            </a:r>
            <a:r>
              <a:rPr lang="en-US" altLang="zh-CN" dirty="0" smtClean="0"/>
              <a:t>-Clifford Theorem</a:t>
            </a:r>
            <a:endParaRPr lang="zh-CN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 </a:t>
            </a:r>
            <a:r>
              <a:rPr lang="en-US" altLang="zh-CN" i="1" dirty="0" smtClean="0"/>
              <a:t>clique</a:t>
            </a:r>
            <a:r>
              <a:rPr lang="en-US" altLang="zh-CN" dirty="0" smtClean="0"/>
              <a:t> is a complete subgraph</a:t>
            </a:r>
          </a:p>
          <a:p>
            <a:r>
              <a:rPr lang="en-US" altLang="zh-CN" dirty="0" smtClean="0"/>
              <a:t>A </a:t>
            </a:r>
            <a:r>
              <a:rPr lang="en-US" altLang="zh-CN" i="1" dirty="0" smtClean="0"/>
              <a:t>maximal clique</a:t>
            </a:r>
            <a:r>
              <a:rPr lang="en-US" altLang="zh-CN" dirty="0" smtClean="0"/>
              <a:t> is a clique where no other clique contains it</a:t>
            </a:r>
            <a:endParaRPr lang="en-US" altLang="zh-CN" dirty="0"/>
          </a:p>
          <a:p>
            <a:r>
              <a:rPr lang="en-US" altLang="zh-CN" dirty="0" smtClean="0"/>
              <a:t>A joint probability admits the following factorization with cliques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pPr lvl="1"/>
            <a:r>
              <a:rPr lang="en-US" altLang="zh-CN" dirty="0"/>
              <a:t>w</a:t>
            </a:r>
            <a:r>
              <a:rPr lang="en-US" altLang="zh-CN" dirty="0" smtClean="0"/>
              <a:t>here Z is the </a:t>
            </a:r>
            <a:r>
              <a:rPr lang="en-US" altLang="zh-CN" i="1" dirty="0" smtClean="0"/>
              <a:t>partition function</a:t>
            </a:r>
            <a:endParaRPr lang="zh-CN" altLang="en-US" i="1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957" y="3436748"/>
            <a:ext cx="7629061" cy="15384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468" y="5760264"/>
            <a:ext cx="2280429" cy="61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0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Semiparametric</a:t>
            </a:r>
            <a:r>
              <a:rPr lang="en-US" dirty="0" smtClean="0"/>
              <a:t> Graphical LASSO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0463" y="1600200"/>
            <a:ext cx="8885603" cy="4606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0" y="5837504"/>
            <a:ext cx="290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 package</a:t>
            </a:r>
            <a:r>
              <a:rPr lang="en-US" smtClean="0">
                <a:solidFill>
                  <a:srgbClr val="FF0000"/>
                </a:solidFill>
              </a:rPr>
              <a:t>: huge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41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Ising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3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History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7611" y="1617902"/>
            <a:ext cx="7962313" cy="487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4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Ising</a:t>
            </a:r>
            <a:r>
              <a:rPr lang="en-US" dirty="0" smtClean="0"/>
              <a:t>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008" y="2039053"/>
            <a:ext cx="7669519" cy="4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3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Sparsity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8867" y="1377043"/>
            <a:ext cx="8915400" cy="17781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267" y="3741362"/>
            <a:ext cx="3004431" cy="3015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007" y="3696068"/>
            <a:ext cx="2884195" cy="315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8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Boltzman</a:t>
            </a:r>
            <a:r>
              <a:rPr lang="en-US" dirty="0" smtClean="0"/>
              <a:t> Distribution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8622" y="1629477"/>
            <a:ext cx="7567071" cy="451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Penalized MLE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9455" y="2034564"/>
            <a:ext cx="8859209" cy="416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Sparsity</a:t>
            </a:r>
            <a:r>
              <a:rPr lang="en-US" dirty="0" smtClean="0"/>
              <a:t> Enforced Estimates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2217098"/>
            <a:ext cx="8568408" cy="424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1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 function is intractable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432" y="2112819"/>
            <a:ext cx="9519726" cy="398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0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Likelihood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9354" y="1905000"/>
            <a:ext cx="7487082" cy="432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6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Clique Factorization is not unique</a:t>
            </a:r>
            <a:endParaRPr lang="zh-CN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7102" y="1729903"/>
            <a:ext cx="6347422" cy="2144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879" y="4492600"/>
            <a:ext cx="5282380" cy="97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9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587" y="441230"/>
            <a:ext cx="8911687" cy="1280890"/>
          </a:xfrm>
        </p:spPr>
        <p:txBody>
          <a:bodyPr/>
          <a:lstStyle/>
          <a:p>
            <a:r>
              <a:rPr lang="en-US" dirty="0" smtClean="0"/>
              <a:t>Neighborhood Selection: </a:t>
            </a:r>
            <a:br>
              <a:rPr lang="en-US" dirty="0" smtClean="0"/>
            </a:br>
            <a:r>
              <a:rPr lang="en-US" dirty="0" smtClean="0"/>
              <a:t>L1-regularized Logistic Regression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6796" y="1905000"/>
            <a:ext cx="6468385" cy="467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2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 Conditional </a:t>
            </a:r>
            <a:r>
              <a:rPr lang="en-US" dirty="0" err="1" smtClean="0"/>
              <a:t>Likelihod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2029352"/>
            <a:ext cx="8661545" cy="387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1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Penalized Composite Conditional Likelihood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2424545"/>
            <a:ext cx="8785420" cy="304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5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Penalties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213" y="2336318"/>
            <a:ext cx="8915400" cy="337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3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4452" y="399027"/>
            <a:ext cx="8911687" cy="1280890"/>
          </a:xfrm>
        </p:spPr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SparseIsing</a:t>
            </a:r>
            <a:r>
              <a:rPr lang="en-US" dirty="0" smtClean="0"/>
              <a:t>: LASSO-penalization </a:t>
            </a:r>
            <a:br>
              <a:rPr lang="en-US" dirty="0" smtClean="0"/>
            </a:br>
            <a:r>
              <a:rPr lang="en-US" dirty="0" smtClean="0"/>
              <a:t>R package, by Xue-Zou-Cai’2012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7251" y="1967887"/>
            <a:ext cx="7706853" cy="433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7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015173"/>
            <a:ext cx="8202516" cy="537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1927" y="277008"/>
            <a:ext cx="5609869" cy="1280890"/>
          </a:xfrm>
        </p:spPr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6396" y="1099960"/>
            <a:ext cx="8915400" cy="37031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724" y="4803115"/>
            <a:ext cx="6115513" cy="186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approach: </a:t>
            </a:r>
            <a:br>
              <a:rPr lang="en-US" dirty="0" smtClean="0"/>
            </a:br>
            <a:r>
              <a:rPr lang="en-US" dirty="0" smtClean="0"/>
              <a:t>Linearized </a:t>
            </a:r>
            <a:r>
              <a:rPr lang="en-US" dirty="0" err="1" smtClean="0"/>
              <a:t>Bregman</a:t>
            </a:r>
            <a:r>
              <a:rPr lang="en-US" dirty="0" smtClean="0"/>
              <a:t> Iteration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721" y="5486399"/>
            <a:ext cx="8915400" cy="3777622"/>
          </a:xfrm>
        </p:spPr>
        <p:txBody>
          <a:bodyPr/>
          <a:lstStyle/>
          <a:p>
            <a:r>
              <a:rPr lang="en-US" dirty="0" smtClean="0"/>
              <a:t>R package: Libra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Version 1.4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62" y="1903145"/>
            <a:ext cx="6733309" cy="495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9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w</a:t>
            </a:r>
            <a:r>
              <a:rPr lang="en-US" altLang="zh-CN" dirty="0" err="1" smtClean="0"/>
              <a:t>est.R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l</a:t>
            </a:r>
            <a:r>
              <a:rPr lang="en-US" altLang="zh-CN" dirty="0" smtClean="0">
                <a:solidFill>
                  <a:srgbClr val="0070C0"/>
                </a:solidFill>
              </a:rPr>
              <a:t>ibrary(“</a:t>
            </a:r>
            <a:r>
              <a:rPr lang="en-US" altLang="zh-CN" dirty="0" smtClean="0">
                <a:solidFill>
                  <a:srgbClr val="00B050"/>
                </a:solidFill>
              </a:rPr>
              <a:t>Libra</a:t>
            </a:r>
            <a:r>
              <a:rPr lang="en-US" altLang="zh-CN" dirty="0" smtClean="0">
                <a:solidFill>
                  <a:srgbClr val="0070C0"/>
                </a:solidFill>
              </a:rPr>
              <a:t>”)</a:t>
            </a:r>
          </a:p>
          <a:p>
            <a:r>
              <a:rPr lang="en-US" altLang="zh-CN" dirty="0" smtClean="0">
                <a:solidFill>
                  <a:srgbClr val="0070C0"/>
                </a:solidFill>
              </a:rPr>
              <a:t>data(“</a:t>
            </a:r>
            <a:r>
              <a:rPr lang="en-US" altLang="zh-CN" dirty="0" smtClean="0">
                <a:solidFill>
                  <a:srgbClr val="00B050"/>
                </a:solidFill>
              </a:rPr>
              <a:t>west</a:t>
            </a:r>
            <a:r>
              <a:rPr lang="en-US" altLang="zh-CN" dirty="0" smtClean="0">
                <a:solidFill>
                  <a:srgbClr val="0070C0"/>
                </a:solidFill>
              </a:rPr>
              <a:t>”)</a:t>
            </a:r>
          </a:p>
          <a:p>
            <a:r>
              <a:rPr lang="en-US" altLang="zh-CN" dirty="0">
                <a:solidFill>
                  <a:srgbClr val="0070C0"/>
                </a:solidFill>
              </a:rPr>
              <a:t>s0&lt;-</a:t>
            </a:r>
            <a:r>
              <a:rPr lang="en-US" altLang="zh-CN" dirty="0" err="1">
                <a:solidFill>
                  <a:srgbClr val="0070C0"/>
                </a:solidFill>
              </a:rPr>
              <a:t>colSums</a:t>
            </a:r>
            <a:r>
              <a:rPr lang="en-US" altLang="zh-CN" dirty="0">
                <a:solidFill>
                  <a:srgbClr val="0070C0"/>
                </a:solidFill>
              </a:rPr>
              <a:t>(</a:t>
            </a:r>
            <a:r>
              <a:rPr lang="en-US" altLang="zh-CN" dirty="0" err="1">
                <a:solidFill>
                  <a:srgbClr val="0070C0"/>
                </a:solidFill>
              </a:rPr>
              <a:t>as.matrix</a:t>
            </a:r>
            <a:r>
              <a:rPr lang="en-US" altLang="zh-CN" dirty="0">
                <a:solidFill>
                  <a:srgbClr val="0070C0"/>
                </a:solidFill>
              </a:rPr>
              <a:t>(west</a:t>
            </a:r>
            <a:r>
              <a:rPr lang="en-US" altLang="zh-CN" dirty="0" smtClean="0">
                <a:solidFill>
                  <a:srgbClr val="0070C0"/>
                </a:solidFill>
              </a:rPr>
              <a:t>))</a:t>
            </a:r>
          </a:p>
          <a:p>
            <a:r>
              <a:rPr lang="en-US" altLang="zh-CN" dirty="0" smtClean="0">
                <a:solidFill>
                  <a:srgbClr val="0070C0"/>
                </a:solidFill>
              </a:rPr>
              <a:t>data</a:t>
            </a:r>
            <a:r>
              <a:rPr lang="en-US" altLang="zh-CN" dirty="0">
                <a:solidFill>
                  <a:srgbClr val="0070C0"/>
                </a:solidFill>
              </a:rPr>
              <a:t>&lt;-west[,s0&gt;=20</a:t>
            </a:r>
            <a:r>
              <a:rPr lang="en-US" altLang="zh-CN" dirty="0" smtClean="0">
                <a:solidFill>
                  <a:srgbClr val="0070C0"/>
                </a:solidFill>
              </a:rPr>
              <a:t>]	#Important characters appeared more than 20</a:t>
            </a:r>
          </a:p>
          <a:p>
            <a:r>
              <a:rPr lang="en-US" altLang="zh-CN" dirty="0" smtClean="0">
                <a:solidFill>
                  <a:srgbClr val="0070C0"/>
                </a:solidFill>
              </a:rPr>
              <a:t>X</a:t>
            </a:r>
            <a:r>
              <a:rPr lang="en-US" altLang="zh-CN" dirty="0">
                <a:solidFill>
                  <a:srgbClr val="0070C0"/>
                </a:solidFill>
              </a:rPr>
              <a:t>&lt;-</a:t>
            </a:r>
            <a:r>
              <a:rPr lang="en-US" altLang="zh-CN" dirty="0" err="1">
                <a:solidFill>
                  <a:srgbClr val="0070C0"/>
                </a:solidFill>
              </a:rPr>
              <a:t>as.matrix</a:t>
            </a:r>
            <a:r>
              <a:rPr lang="en-US" altLang="zh-CN" dirty="0">
                <a:solidFill>
                  <a:srgbClr val="0070C0"/>
                </a:solidFill>
              </a:rPr>
              <a:t>(2*data[,1:10]-1</a:t>
            </a:r>
            <a:r>
              <a:rPr lang="en-US" altLang="zh-CN" dirty="0" smtClean="0">
                <a:solidFill>
                  <a:srgbClr val="0070C0"/>
                </a:solidFill>
              </a:rPr>
              <a:t>);</a:t>
            </a:r>
          </a:p>
          <a:p>
            <a:r>
              <a:rPr lang="en-US" altLang="zh-CN" dirty="0" smtClean="0">
                <a:solidFill>
                  <a:srgbClr val="0070C0"/>
                </a:solidFill>
              </a:rPr>
              <a:t>obj1 </a:t>
            </a:r>
            <a:r>
              <a:rPr lang="en-US" altLang="zh-CN" dirty="0">
                <a:solidFill>
                  <a:srgbClr val="0070C0"/>
                </a:solidFill>
              </a:rPr>
              <a:t>= </a:t>
            </a:r>
            <a:r>
              <a:rPr lang="en-US" altLang="zh-CN" dirty="0" err="1">
                <a:solidFill>
                  <a:srgbClr val="FF0000"/>
                </a:solidFill>
              </a:rPr>
              <a:t>ising</a:t>
            </a:r>
            <a:r>
              <a:rPr lang="en-US" altLang="zh-CN" dirty="0">
                <a:solidFill>
                  <a:srgbClr val="0070C0"/>
                </a:solidFill>
              </a:rPr>
              <a:t>(X,10,0.1,nt=1000,trate=100</a:t>
            </a:r>
            <a:r>
              <a:rPr lang="en-US" altLang="zh-CN" dirty="0" smtClean="0">
                <a:solidFill>
                  <a:srgbClr val="0070C0"/>
                </a:solidFill>
              </a:rPr>
              <a:t>)	#for version 1.4 or above</a:t>
            </a:r>
          </a:p>
          <a:p>
            <a:r>
              <a:rPr lang="en-US" altLang="zh-CN" dirty="0" smtClean="0">
                <a:solidFill>
                  <a:srgbClr val="0070C0"/>
                </a:solidFill>
              </a:rPr>
              <a:t>…</a:t>
            </a:r>
            <a:endParaRPr lang="en-US" altLang="zh-CN" dirty="0">
              <a:solidFill>
                <a:srgbClr val="0070C0"/>
              </a:solidFill>
            </a:endParaRPr>
          </a:p>
          <a:p>
            <a:r>
              <a:rPr lang="en-US" altLang="zh-CN" dirty="0" smtClean="0">
                <a:solidFill>
                  <a:srgbClr val="0070C0"/>
                </a:solidFill>
              </a:rPr>
              <a:t>library</a:t>
            </a:r>
            <a:r>
              <a:rPr lang="en-US" altLang="zh-CN" dirty="0">
                <a:solidFill>
                  <a:srgbClr val="0070C0"/>
                </a:solidFill>
              </a:rPr>
              <a:t>('</a:t>
            </a:r>
            <a:r>
              <a:rPr lang="en-US" altLang="zh-CN" dirty="0">
                <a:solidFill>
                  <a:srgbClr val="00B050"/>
                </a:solidFill>
              </a:rPr>
              <a:t>huge</a:t>
            </a:r>
            <a:r>
              <a:rPr lang="en-US" altLang="zh-CN" dirty="0" smtClean="0">
                <a:solidFill>
                  <a:srgbClr val="0070C0"/>
                </a:solidFill>
              </a:rPr>
              <a:t>')</a:t>
            </a:r>
          </a:p>
          <a:p>
            <a:r>
              <a:rPr lang="en-US" altLang="zh-CN" dirty="0" smtClean="0">
                <a:solidFill>
                  <a:srgbClr val="0070C0"/>
                </a:solidFill>
              </a:rPr>
              <a:t>obj2</a:t>
            </a:r>
            <a:r>
              <a:rPr lang="en-US" altLang="zh-CN" dirty="0">
                <a:solidFill>
                  <a:srgbClr val="0070C0"/>
                </a:solidFill>
              </a:rPr>
              <a:t>&lt;- </a:t>
            </a:r>
            <a:r>
              <a:rPr lang="en-US" altLang="zh-CN" dirty="0">
                <a:solidFill>
                  <a:srgbClr val="FF0000"/>
                </a:solidFill>
              </a:rPr>
              <a:t>huge</a:t>
            </a:r>
            <a:r>
              <a:rPr lang="en-US" altLang="zh-CN" dirty="0">
                <a:solidFill>
                  <a:srgbClr val="0070C0"/>
                </a:solidFill>
              </a:rPr>
              <a:t>(</a:t>
            </a:r>
            <a:r>
              <a:rPr lang="en-US" altLang="zh-CN" dirty="0" err="1">
                <a:solidFill>
                  <a:srgbClr val="0070C0"/>
                </a:solidFill>
              </a:rPr>
              <a:t>as.matrix</a:t>
            </a:r>
            <a:r>
              <a:rPr lang="en-US" altLang="zh-CN" dirty="0">
                <a:solidFill>
                  <a:srgbClr val="0070C0"/>
                </a:solidFill>
              </a:rPr>
              <a:t>(data), method = "</a:t>
            </a:r>
            <a:r>
              <a:rPr lang="en-US" altLang="zh-CN" dirty="0" err="1">
                <a:solidFill>
                  <a:srgbClr val="00B050"/>
                </a:solidFill>
              </a:rPr>
              <a:t>glasso</a:t>
            </a:r>
            <a:r>
              <a:rPr lang="en-US" altLang="zh-CN" dirty="0" smtClean="0">
                <a:solidFill>
                  <a:srgbClr val="0070C0"/>
                </a:solidFill>
              </a:rPr>
              <a:t>")</a:t>
            </a:r>
          </a:p>
          <a:p>
            <a:r>
              <a:rPr lang="en-US" altLang="zh-CN" dirty="0" smtClean="0">
                <a:solidFill>
                  <a:srgbClr val="0070C0"/>
                </a:solidFill>
              </a:rPr>
              <a:t>…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9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1569" y="624110"/>
            <a:ext cx="9611671" cy="1280890"/>
          </a:xfrm>
        </p:spPr>
        <p:txBody>
          <a:bodyPr/>
          <a:lstStyle/>
          <a:p>
            <a:r>
              <a:rPr lang="en-US" altLang="zh-CN" dirty="0" smtClean="0"/>
              <a:t>Which model is better, </a:t>
            </a:r>
            <a:r>
              <a:rPr lang="en-US" altLang="zh-CN" dirty="0" err="1" smtClean="0"/>
              <a:t>Ising</a:t>
            </a:r>
            <a:r>
              <a:rPr lang="en-US" altLang="zh-CN" dirty="0" smtClean="0"/>
              <a:t> or Gaussian?</a:t>
            </a:r>
            <a:endParaRPr lang="zh-CN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5222" y="1697632"/>
            <a:ext cx="4736679" cy="503711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233" y="1697632"/>
            <a:ext cx="5100171" cy="513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2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 I: </a:t>
            </a:r>
            <a:r>
              <a:rPr lang="zh-CN" altLang="en-US" dirty="0" smtClean="0"/>
              <a:t>西游记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west.Rdata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408-by-303 data matrix</a:t>
            </a:r>
          </a:p>
          <a:p>
            <a:pPr lvl="1"/>
            <a:r>
              <a:rPr lang="en-US" altLang="zh-CN" dirty="0" smtClean="0"/>
              <a:t>The first column contains chapter ID (1,…,100)</a:t>
            </a:r>
          </a:p>
          <a:p>
            <a:pPr lvl="1"/>
            <a:r>
              <a:rPr lang="en-US" altLang="zh-CN" dirty="0" smtClean="0"/>
              <a:t>302 characters appeared {1,0} in 408 scenes (samples) </a:t>
            </a:r>
            <a:endParaRPr lang="en-US" altLang="zh-CN" dirty="0"/>
          </a:p>
          <a:p>
            <a:r>
              <a:rPr lang="en-US" altLang="zh-CN" dirty="0" smtClean="0"/>
              <a:t>16 main characters who appeared no less than 40 samples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68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8010" y="2043266"/>
            <a:ext cx="7879368" cy="464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6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 </a:t>
            </a:r>
            <a:r>
              <a:rPr lang="en-US" altLang="zh-CN" dirty="0" err="1" smtClean="0"/>
              <a:t>Ising</a:t>
            </a:r>
            <a:r>
              <a:rPr lang="en-US" altLang="zh-CN" dirty="0" smtClean="0"/>
              <a:t> model</a:t>
            </a:r>
            <a:endParaRPr lang="zh-CN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6520" y="1477466"/>
            <a:ext cx="4958723" cy="498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55536" y="1842760"/>
            <a:ext cx="2861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Green</a:t>
            </a:r>
            <a:r>
              <a:rPr lang="en-US" altLang="zh-CN" dirty="0" smtClean="0"/>
              <a:t> edges</a:t>
            </a:r>
            <a:r>
              <a:rPr lang="zh-CN" altLang="en-US" dirty="0" smtClean="0"/>
              <a:t>：</a:t>
            </a:r>
            <a:r>
              <a:rPr lang="en-US" altLang="zh-CN" dirty="0" smtClean="0"/>
              <a:t>positive interactions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Red</a:t>
            </a:r>
            <a:r>
              <a:rPr lang="en-US" altLang="zh-CN" dirty="0" smtClean="0"/>
              <a:t> edges: negative interactions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311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 II: </a:t>
            </a:r>
            <a:r>
              <a:rPr lang="zh-CN" altLang="en-US" dirty="0" smtClean="0"/>
              <a:t>红楼梦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dream.Rdata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475-by-375 data matrix</a:t>
            </a:r>
          </a:p>
          <a:p>
            <a:pPr lvl="1"/>
            <a:r>
              <a:rPr lang="en-US" altLang="zh-CN" dirty="0" smtClean="0"/>
              <a:t>374 characters appeared {1,0} in 475 scenes (samples)</a:t>
            </a:r>
          </a:p>
          <a:p>
            <a:pPr lvl="1"/>
            <a:r>
              <a:rPr lang="en-US" altLang="zh-CN" dirty="0" smtClean="0"/>
              <a:t> The first column is an indicator if the scene is in the first 80 chapters (by </a:t>
            </a:r>
            <a:r>
              <a:rPr lang="en-US" altLang="zh-CN" dirty="0" err="1" smtClean="0"/>
              <a:t>Xueqin</a:t>
            </a:r>
            <a:r>
              <a:rPr lang="en-US" altLang="zh-CN" dirty="0" smtClean="0"/>
              <a:t> Cao) or later (by E Gao)</a:t>
            </a:r>
            <a:endParaRPr lang="en-US" altLang="zh-CN" dirty="0"/>
          </a:p>
          <a:p>
            <a:r>
              <a:rPr lang="en-US" altLang="zh-CN" dirty="0" smtClean="0"/>
              <a:t>18 main characters who appeared no less than 30 scenes in the first 80 chapters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66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774" y="435646"/>
            <a:ext cx="8911687" cy="1280890"/>
          </a:xfrm>
        </p:spPr>
        <p:txBody>
          <a:bodyPr/>
          <a:lstStyle/>
          <a:p>
            <a:r>
              <a:rPr lang="en-US" altLang="zh-CN" dirty="0" smtClean="0"/>
              <a:t>Left: </a:t>
            </a:r>
            <a:r>
              <a:rPr lang="zh-CN" altLang="en-US" dirty="0" smtClean="0"/>
              <a:t>曹雪芹前</a:t>
            </a:r>
            <a:r>
              <a:rPr lang="en-US" altLang="zh-CN" dirty="0" smtClean="0"/>
              <a:t>80</a:t>
            </a:r>
            <a:r>
              <a:rPr lang="zh-CN" altLang="en-US" dirty="0" smtClean="0"/>
              <a:t>回；</a:t>
            </a:r>
            <a:r>
              <a:rPr lang="en-US" altLang="zh-CN" dirty="0" smtClean="0"/>
              <a:t>  Right</a:t>
            </a:r>
            <a:r>
              <a:rPr lang="zh-CN" altLang="en-US" dirty="0" smtClean="0"/>
              <a:t>：高鹗后</a:t>
            </a:r>
            <a:r>
              <a:rPr lang="en-US" altLang="zh-CN" dirty="0" smtClean="0"/>
              <a:t>40</a:t>
            </a:r>
            <a:r>
              <a:rPr lang="zh-CN" altLang="en-US" dirty="0" smtClean="0"/>
              <a:t>回</a:t>
            </a:r>
            <a:endParaRPr lang="zh-CN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36779" y="1264555"/>
            <a:ext cx="4912933" cy="51374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519" y="1264555"/>
            <a:ext cx="4743694" cy="513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9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丝状</Template>
  <TotalTime>319</TotalTime>
  <Words>388</Words>
  <Application>Microsoft Macintosh PowerPoint</Application>
  <PresentationFormat>Widescreen</PresentationFormat>
  <Paragraphs>97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Century Gothic</vt:lpstr>
      <vt:lpstr>Wingdings 3</vt:lpstr>
      <vt:lpstr>幼圆</vt:lpstr>
      <vt:lpstr>Arial</vt:lpstr>
      <vt:lpstr>Wisp</vt:lpstr>
      <vt:lpstr>Undirected Graphical Models</vt:lpstr>
      <vt:lpstr>What’s a graphical model?</vt:lpstr>
      <vt:lpstr>Markov property:  Conditional Independence</vt:lpstr>
      <vt:lpstr>Hammersley-Clifford Theorem</vt:lpstr>
      <vt:lpstr>Clique Factorization is not unique</vt:lpstr>
      <vt:lpstr>Example I: 西游记</vt:lpstr>
      <vt:lpstr>An Ising model</vt:lpstr>
      <vt:lpstr>Example II: 红楼梦</vt:lpstr>
      <vt:lpstr>Left: 曹雪芹前80回；  Right：高鹗后40回</vt:lpstr>
      <vt:lpstr>Main Content</vt:lpstr>
      <vt:lpstr>Gaussian Graphical Model</vt:lpstr>
      <vt:lpstr>Precision Matrix</vt:lpstr>
      <vt:lpstr>Sparsity in High Dimensional Statistics</vt:lpstr>
      <vt:lpstr>Gaussian Graphical Models</vt:lpstr>
      <vt:lpstr>Proof:</vt:lpstr>
      <vt:lpstr>Sparse precision matrix estimation</vt:lpstr>
      <vt:lpstr>Neighborhood Selection</vt:lpstr>
      <vt:lpstr>Recall:</vt:lpstr>
      <vt:lpstr>Parallel LASSO</vt:lpstr>
      <vt:lpstr>Estimator and Symmetrization</vt:lpstr>
      <vt:lpstr>L1-penalized Maximum Likelihood Estimator (MLE)</vt:lpstr>
      <vt:lpstr>Graphical LASSO, also known as </vt:lpstr>
      <vt:lpstr>CLIME: motivation</vt:lpstr>
      <vt:lpstr>CLIME: Dantzig Selector</vt:lpstr>
      <vt:lpstr>CLIME as Linear Programming</vt:lpstr>
      <vt:lpstr>Symmetrization</vt:lpstr>
      <vt:lpstr>Nonconvex Penalized MLE</vt:lpstr>
      <vt:lpstr>SCAD Penalty</vt:lpstr>
      <vt:lpstr>Locally Linear Approximation: Adaptive LASSO</vt:lpstr>
      <vt:lpstr>Reference</vt:lpstr>
      <vt:lpstr>Normality?</vt:lpstr>
      <vt:lpstr>Semiparametric Gaussian Copula Model</vt:lpstr>
      <vt:lpstr>Nonparanormal Gaussian Model</vt:lpstr>
      <vt:lpstr>Semiparametric Gaussian Copula Model</vt:lpstr>
      <vt:lpstr>Conditional Independence</vt:lpstr>
      <vt:lpstr>Nonparametric Part: Estimate of the marginal monotone transform</vt:lpstr>
      <vt:lpstr>Rank Correlation</vt:lpstr>
      <vt:lpstr>PowerPoint Presentation</vt:lpstr>
      <vt:lpstr>PowerPoint Presentation</vt:lpstr>
      <vt:lpstr>Semiparametric Graphical LASSO</vt:lpstr>
      <vt:lpstr>Ising Model</vt:lpstr>
      <vt:lpstr>A Brief History</vt:lpstr>
      <vt:lpstr>Ising Model</vt:lpstr>
      <vt:lpstr>Sparsity</vt:lpstr>
      <vt:lpstr>Boltzman Distribution</vt:lpstr>
      <vt:lpstr>Penalized MLE</vt:lpstr>
      <vt:lpstr>Sparsity Enforced Estimates</vt:lpstr>
      <vt:lpstr>Partition function is intractable</vt:lpstr>
      <vt:lpstr>Conditional Likelihood</vt:lpstr>
      <vt:lpstr>Neighborhood Selection:  L1-regularized Logistic Regression</vt:lpstr>
      <vt:lpstr>Composite Conditional Likelihod</vt:lpstr>
      <vt:lpstr>Penalized Composite Conditional Likelihood</vt:lpstr>
      <vt:lpstr>Penalties</vt:lpstr>
      <vt:lpstr>SparseIsing: LASSO-penalization  R package, by Xue-Zou-Cai’2012</vt:lpstr>
      <vt:lpstr>PowerPoint Presentation</vt:lpstr>
      <vt:lpstr>Algorithm</vt:lpstr>
      <vt:lpstr>Alternative approach:  Linearized Bregman Iteration</vt:lpstr>
      <vt:lpstr>west.R</vt:lpstr>
      <vt:lpstr>Which model is better, Ising or Gaussian?</vt:lpstr>
      <vt:lpstr>Reference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Undirected Graphical Models</dc:title>
  <dc:creator>Microsoft Office User</dc:creator>
  <cp:lastModifiedBy>Microsoft Office User</cp:lastModifiedBy>
  <cp:revision>49</cp:revision>
  <dcterms:created xsi:type="dcterms:W3CDTF">2015-11-15T08:41:26Z</dcterms:created>
  <dcterms:modified xsi:type="dcterms:W3CDTF">2015-11-17T09:26:08Z</dcterms:modified>
</cp:coreProperties>
</file>