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33"/>
  </p:notesMasterIdLst>
  <p:sldIdLst>
    <p:sldId id="256" r:id="rId2"/>
    <p:sldId id="309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4" r:id="rId23"/>
    <p:sldId id="455" r:id="rId24"/>
    <p:sldId id="456" r:id="rId25"/>
    <p:sldId id="457" r:id="rId26"/>
    <p:sldId id="462" r:id="rId27"/>
    <p:sldId id="458" r:id="rId28"/>
    <p:sldId id="463" r:id="rId29"/>
    <p:sldId id="459" r:id="rId30"/>
    <p:sldId id="461" r:id="rId31"/>
    <p:sldId id="3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64" autoAdjust="0"/>
  </p:normalViewPr>
  <p:slideViewPr>
    <p:cSldViewPr snapToGrid="0" snapToObjects="1">
      <p:cViewPr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0" y="6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A532-E274-B944-A868-6E2ABD24321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632-7F61-EF4B-84DC-D942D71B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F3E2E-5A8D-784B-A295-1EA558EEFBED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2632-7F61-EF4B-84DC-D942D71BB6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05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91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8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BE7-D04E-9247-BACC-B52F7B13BC8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6. Model Assessment and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if insufficient data?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Approximate generalization error via</a:t>
            </a:r>
          </a:p>
          <a:p>
            <a:pPr marL="0" indent="0">
              <a:buNone/>
            </a:pPr>
            <a:r>
              <a:rPr lang="en-US" altLang="zh-CN" dirty="0" smtClean="0"/>
              <a:t>        AIC</a:t>
            </a:r>
            <a:r>
              <a:rPr lang="en-US" altLang="zh-CN" smtClean="0"/>
              <a:t>, BIC,  </a:t>
            </a:r>
            <a:r>
              <a:rPr lang="en-US" altLang="zh-CN" dirty="0" smtClean="0"/>
              <a:t>CV or Bootstrap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8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Bias-Variance Decomposition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85607" y="2849525"/>
                <a:ext cx="6591985" cy="3777622"/>
              </a:xfrm>
            </p:spPr>
            <p:txBody>
              <a:bodyPr/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Typically, the more complex we make the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 smtClean="0"/>
                  <a:t>, the lower the bias, but the higher the variance.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5607" y="2849525"/>
                <a:ext cx="6591985" cy="3777622"/>
              </a:xfrm>
              <a:blipFill rotWithShape="0"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83" y="2415658"/>
            <a:ext cx="7562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16" y="1735138"/>
            <a:ext cx="1943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735138"/>
            <a:ext cx="2705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743605"/>
            <a:ext cx="1619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Bias-Variance Decomposition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6749" y="1802348"/>
            <a:ext cx="6591985" cy="4153306"/>
          </a:xfrm>
        </p:spPr>
        <p:txBody>
          <a:bodyPr/>
          <a:lstStyle/>
          <a:p>
            <a:r>
              <a:rPr lang="en-US" altLang="zh-CN" dirty="0" smtClean="0"/>
              <a:t>For the k-nearest-neighbor regression fit,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For linear fit,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9" y="2142261"/>
            <a:ext cx="5366279" cy="13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19" y="3547477"/>
            <a:ext cx="4991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26426"/>
            <a:ext cx="5486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71" y="4784975"/>
            <a:ext cx="3648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03" y="5639509"/>
            <a:ext cx="7019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749" y="5253091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In-sample error: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4960" y="42669"/>
            <a:ext cx="6589199" cy="1280890"/>
          </a:xfrm>
        </p:spPr>
        <p:txBody>
          <a:bodyPr/>
          <a:lstStyle/>
          <a:p>
            <a:r>
              <a:rPr lang="en-US" altLang="zh-CN" dirty="0" smtClean="0"/>
              <a:t>Bias-variance Decomposition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4" y="1865956"/>
            <a:ext cx="8248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52" y="1351606"/>
            <a:ext cx="3362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04" y="3335919"/>
            <a:ext cx="3484563" cy="35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Example: Bias-variance Tradeoff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80 </a:t>
            </a:r>
            <a:r>
              <a:rPr lang="en-US" altLang="zh-CN" dirty="0" err="1" smtClean="0"/>
              <a:t>obs</a:t>
            </a:r>
            <a:r>
              <a:rPr lang="en-US" altLang="zh-CN" dirty="0" smtClean="0"/>
              <a:t>, 20 predictors ~ U[0,1]^20</a:t>
            </a:r>
          </a:p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9" y="2608939"/>
            <a:ext cx="7810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0522" y="314107"/>
            <a:ext cx="6589199" cy="1280890"/>
          </a:xfrm>
        </p:spPr>
        <p:txBody>
          <a:bodyPr/>
          <a:lstStyle/>
          <a:p>
            <a:r>
              <a:rPr lang="en-US" altLang="zh-CN" dirty="0"/>
              <a:t>Example: Bias-variance Tradeoff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05" y="1475032"/>
            <a:ext cx="4436534" cy="50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2520" y="2099733"/>
            <a:ext cx="2514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Expected prediction error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B050"/>
                </a:solidFill>
              </a:rPr>
              <a:t>Squared bias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B0F0"/>
                </a:solidFill>
              </a:rPr>
              <a:t>variance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Optimism of the Training Error 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Given a training set</a:t>
            </a:r>
          </a:p>
          <a:p>
            <a:endParaRPr lang="en-US" altLang="zh-CN" dirty="0"/>
          </a:p>
          <a:p>
            <a:r>
              <a:rPr lang="en-US" altLang="zh-CN" dirty="0" smtClean="0"/>
              <a:t>Generalization error is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Note: training set is fixed, while               is a new test data point</a:t>
            </a:r>
          </a:p>
          <a:p>
            <a:r>
              <a:rPr lang="en-US" altLang="zh-CN" dirty="0" smtClean="0"/>
              <a:t>Expected error:</a:t>
            </a:r>
          </a:p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98" y="2543438"/>
            <a:ext cx="3829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0" y="3191138"/>
            <a:ext cx="347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14" y="4898767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10" y="3757875"/>
            <a:ext cx="962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Optimism of the Training Error 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Training error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will be less than test error</a:t>
            </a:r>
          </a:p>
          <a:p>
            <a:r>
              <a:rPr lang="en-US" altLang="zh-CN" dirty="0" smtClean="0"/>
              <a:t>Hence, training error will be an overly optimistic estimate of the generalization error.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94" y="1905000"/>
            <a:ext cx="26955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Optimism of the Training Error 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In-sample Error: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Generally speaking, op &gt; 0</a:t>
            </a:r>
          </a:p>
          <a:p>
            <a:r>
              <a:rPr lang="en-US" altLang="zh-CN" dirty="0" smtClean="0"/>
              <a:t>Average optimism: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7" y="2594502"/>
            <a:ext cx="3800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14" y="3721892"/>
            <a:ext cx="20383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14" y="4716194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74" y="5273047"/>
            <a:ext cx="4352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Estimate of In-sample Prediction Error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60" y="2016470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844800"/>
            <a:ext cx="2343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68" y="4220966"/>
            <a:ext cx="471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2533" y="4446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AIC = </a:t>
            </a:r>
            <a:endParaRPr lang="zh-CN" alt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14" y="5231677"/>
            <a:ext cx="3390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9330" y="2192867"/>
            <a:ext cx="299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 linear fit with d predictors:</a:t>
            </a:r>
          </a:p>
          <a:p>
            <a:endParaRPr lang="zh-CN" alt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70" y="2567540"/>
            <a:ext cx="2447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Outline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724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>
                <a:ea typeface="宋体" charset="-122"/>
              </a:rPr>
              <a:t>Introduction </a:t>
            </a:r>
            <a:r>
              <a:rPr lang="en-US" altLang="zh-CN" sz="2800" dirty="0" smtClean="0">
                <a:ea typeface="宋体" charset="-122"/>
              </a:rPr>
              <a:t>– Generalization Error</a:t>
            </a:r>
            <a:endParaRPr lang="en-US" altLang="zh-CN" sz="2800" dirty="0">
              <a:ea typeface="宋体" charset="-122"/>
            </a:endParaRP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 smtClean="0">
                <a:ea typeface="宋体" charset="-122"/>
              </a:rPr>
              <a:t>Bias-Variance </a:t>
            </a:r>
            <a:r>
              <a:rPr lang="en-US" altLang="zh-CN" sz="2800" dirty="0">
                <a:ea typeface="宋体" charset="-122"/>
              </a:rPr>
              <a:t>Decomposition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>
                <a:ea typeface="宋体" charset="-122"/>
              </a:rPr>
              <a:t>Optimism of Training Error Rate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>
                <a:ea typeface="宋体" charset="-122"/>
              </a:rPr>
              <a:t>AIC, BIC, </a:t>
            </a:r>
            <a:r>
              <a:rPr lang="en-US" altLang="zh-CN" sz="2800" dirty="0" smtClean="0">
                <a:ea typeface="宋体" charset="-122"/>
              </a:rPr>
              <a:t>MDL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 smtClean="0">
                <a:ea typeface="宋体" charset="-122"/>
              </a:rPr>
              <a:t>Cross Validation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en-US" altLang="zh-CN" sz="2800" dirty="0" smtClean="0">
                <a:ea typeface="宋体" charset="-122"/>
              </a:rPr>
              <a:t>Bootstrap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32" y="1458691"/>
            <a:ext cx="7867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Bayesian approach and BIC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33" y="1888596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42" y="1746780"/>
            <a:ext cx="339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954867"/>
            <a:ext cx="6638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42" y="4450292"/>
            <a:ext cx="4362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29" y="5791200"/>
            <a:ext cx="6238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918" y="259351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Gaussian model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7339" y="6495508"/>
            <a:ext cx="226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Laplace approximation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Cross Validation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02342"/>
            <a:ext cx="647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910541"/>
            <a:ext cx="3686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886855"/>
            <a:ext cx="4381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Cross Validation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0" y="1506538"/>
            <a:ext cx="66484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726" y="3040658"/>
            <a:ext cx="1672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Prediction Error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B0F0"/>
                </a:solidFill>
              </a:rPr>
              <a:t>Ten-fold CV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GCV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linear fit: </a:t>
            </a:r>
          </a:p>
          <a:p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47" y="2489200"/>
            <a:ext cx="52101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96" y="3852333"/>
            <a:ext cx="4714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79" y="1735138"/>
            <a:ext cx="866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wrong way to do CV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46" y="3843761"/>
            <a:ext cx="2887948" cy="27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5" y="1440393"/>
            <a:ext cx="8111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8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R</a:t>
            </a:r>
            <a:r>
              <a:rPr lang="en-US" altLang="zh-CN" dirty="0" smtClean="0"/>
              <a:t>ight Way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9" y="1735138"/>
            <a:ext cx="751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35263"/>
            <a:ext cx="71913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3" y="1245130"/>
            <a:ext cx="7534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78854"/>
            <a:ext cx="4048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44" y="1522486"/>
            <a:ext cx="6372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Bootstrap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2" y="2023005"/>
            <a:ext cx="4400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79" y="4276725"/>
            <a:ext cx="3990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039533"/>
            <a:ext cx="6413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306233"/>
            <a:ext cx="676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2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we will learn?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Assessment of generalization performance: prediction capability on independent test data</a:t>
            </a:r>
          </a:p>
          <a:p>
            <a:r>
              <a:rPr lang="en-US" altLang="zh-CN" dirty="0" smtClean="0"/>
              <a:t>Use this assessment to select models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4022411"/>
            <a:ext cx="63944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Conditional or Expected Test Error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93" y="1681716"/>
            <a:ext cx="5314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Due May 16</a:t>
            </a:r>
          </a:p>
          <a:p>
            <a:r>
              <a:rPr lang="en-US" dirty="0" err="1" smtClean="0"/>
              <a:t>ESLII_print</a:t>
            </a:r>
            <a:r>
              <a:rPr lang="en-US" dirty="0" smtClean="0"/>
              <a:t> 5, pp216.  Exercise 7.3, 7.9,  7.10, Reproduce Figure 7.10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Loss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Y: target variable</a:t>
                </a:r>
              </a:p>
              <a:p>
                <a:r>
                  <a:rPr lang="en-US" altLang="zh-CN" dirty="0" smtClean="0"/>
                  <a:t>X: predictors, inputs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prediction model that is estimated from a training set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𝐿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altLang="zh-CN" dirty="0" smtClean="0"/>
                  <a:t>: Loss function.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71" y="328836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90" y="4544110"/>
            <a:ext cx="6248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Error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Test error, also referred to as generalization error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Here the training set is fixed, and test error refers to the error for this specific training set.</a:t>
            </a:r>
          </a:p>
          <a:p>
            <a:r>
              <a:rPr lang="en-US" altLang="zh-CN" dirty="0" smtClean="0"/>
              <a:t>Expected prediction error:</a:t>
            </a:r>
          </a:p>
          <a:p>
            <a:endParaRPr lang="en-US" altLang="zh-CN" dirty="0"/>
          </a:p>
          <a:p>
            <a:r>
              <a:rPr lang="en-US" altLang="zh-CN" dirty="0" smtClean="0"/>
              <a:t>Training error</a:t>
            </a:r>
            <a:r>
              <a:rPr lang="en-US" altLang="zh-CN" dirty="0" smtClean="0"/>
              <a:t>: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47" y="2478195"/>
            <a:ext cx="3238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5" y="4307283"/>
            <a:ext cx="4238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5" y="5193883"/>
            <a:ext cx="3505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Behavior of Errors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7" y="1614678"/>
            <a:ext cx="5480103" cy="417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7376" y="2040941"/>
            <a:ext cx="2584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Red: conditional test error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70C0"/>
                </a:solidFill>
              </a:rPr>
              <a:t>Blue: train error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Categorical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-</a:t>
            </a:r>
            <a:r>
              <a:rPr lang="en-US" altLang="zh-CN" dirty="0" smtClean="0"/>
              <a:t>2loglikelihood is referred to </a:t>
            </a:r>
            <a:r>
              <a:rPr lang="en-US" altLang="zh-CN" i="1" dirty="0" smtClean="0"/>
              <a:t>deviance</a:t>
            </a:r>
            <a:endParaRPr lang="zh-CN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08" y="1905000"/>
            <a:ext cx="7200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response densities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Example: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𝑌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𝛽</m:t>
                    </m:r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  <m:r>
                      <a:rPr lang="en-US" altLang="zh-CN" b="0" i="1" smtClean="0">
                        <a:latin typeface="Cambria Math"/>
                      </a:rPr>
                      <m:t>∼</m:t>
                    </m:r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0,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The loss above is just a quadratic loss.</a:t>
                </a:r>
                <a:endParaRPr lang="en-US" altLang="zh-CN" b="0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2250017"/>
            <a:ext cx="421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Ideal Situation for Performance Assessment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47129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Enough data</a:t>
            </a:r>
          </a:p>
          <a:p>
            <a:r>
              <a:rPr lang="en-US" altLang="zh-CN" dirty="0" smtClean="0"/>
              <a:t>Train – for fitting</a:t>
            </a:r>
          </a:p>
          <a:p>
            <a:r>
              <a:rPr lang="en-US" altLang="zh-CN" dirty="0" smtClean="0"/>
              <a:t>Validation – for estimate prediction error used for Model selection</a:t>
            </a:r>
          </a:p>
          <a:p>
            <a:r>
              <a:rPr lang="en-US" altLang="zh-CN" dirty="0" smtClean="0"/>
              <a:t>Test– for assessment of the generalization error of the final chosen model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97" y="1735138"/>
            <a:ext cx="7219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3059</TotalTime>
  <Words>389</Words>
  <Application>Microsoft Office PowerPoint</Application>
  <PresentationFormat>On-screen Show (4:3)</PresentationFormat>
  <Paragraphs>120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宋体</vt:lpstr>
      <vt:lpstr>幼圆</vt:lpstr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Lecture 6. Model Assessment and Selection</vt:lpstr>
      <vt:lpstr>Outline </vt:lpstr>
      <vt:lpstr>What we will learn?</vt:lpstr>
      <vt:lpstr>Loss Function</vt:lpstr>
      <vt:lpstr>Test Error</vt:lpstr>
      <vt:lpstr>Behavior of Errors</vt:lpstr>
      <vt:lpstr>Categorical data</vt:lpstr>
      <vt:lpstr>General response densities</vt:lpstr>
      <vt:lpstr>Ideal Situation for Performance Assessment</vt:lpstr>
      <vt:lpstr>What if insufficient data?</vt:lpstr>
      <vt:lpstr>The Bias-Variance Decomposition</vt:lpstr>
      <vt:lpstr>Bias-Variance Decomposition</vt:lpstr>
      <vt:lpstr>Bias-variance Decomposition</vt:lpstr>
      <vt:lpstr>Example: Bias-variance Tradeoff</vt:lpstr>
      <vt:lpstr>Example: Bias-variance Tradeoff</vt:lpstr>
      <vt:lpstr>Optimism of the Training Error Rate</vt:lpstr>
      <vt:lpstr>Optimism of the Training Error rate</vt:lpstr>
      <vt:lpstr>Optimism of the Training Error Rate</vt:lpstr>
      <vt:lpstr>Estimate of In-sample Prediction Error</vt:lpstr>
      <vt:lpstr>PowerPoint Presentation</vt:lpstr>
      <vt:lpstr>The Bayesian approach and BIC</vt:lpstr>
      <vt:lpstr>Cross Validation</vt:lpstr>
      <vt:lpstr>Cross Validation</vt:lpstr>
      <vt:lpstr>GCV</vt:lpstr>
      <vt:lpstr>The wrong way to do CV</vt:lpstr>
      <vt:lpstr>The Right Way</vt:lpstr>
      <vt:lpstr>Bootstrap</vt:lpstr>
      <vt:lpstr>Bootstrap</vt:lpstr>
      <vt:lpstr>Bootstrap</vt:lpstr>
      <vt:lpstr>Conditional or Expected Test Error</vt:lpstr>
      <vt:lpstr>Homework</vt:lpstr>
    </vt:vector>
  </TitlesOfParts>
  <Company>PKU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Linear Models for Classification</dc:title>
  <dc:creator>YAO Yuan</dc:creator>
  <cp:lastModifiedBy>Yuan Yao</cp:lastModifiedBy>
  <cp:revision>131</cp:revision>
  <dcterms:created xsi:type="dcterms:W3CDTF">2013-03-23T01:11:16Z</dcterms:created>
  <dcterms:modified xsi:type="dcterms:W3CDTF">2015-10-19T04:22:12Z</dcterms:modified>
</cp:coreProperties>
</file>