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39"/>
  </p:notesMasterIdLst>
  <p:sldIdLst>
    <p:sldId id="256" r:id="rId2"/>
    <p:sldId id="309" r:id="rId3"/>
    <p:sldId id="388" r:id="rId4"/>
    <p:sldId id="411" r:id="rId5"/>
    <p:sldId id="434" r:id="rId6"/>
    <p:sldId id="435" r:id="rId7"/>
    <p:sldId id="439" r:id="rId8"/>
    <p:sldId id="440" r:id="rId9"/>
    <p:sldId id="436" r:id="rId10"/>
    <p:sldId id="412" r:id="rId11"/>
    <p:sldId id="437" r:id="rId12"/>
    <p:sldId id="438" r:id="rId13"/>
    <p:sldId id="413" r:id="rId14"/>
    <p:sldId id="414" r:id="rId15"/>
    <p:sldId id="415" r:id="rId16"/>
    <p:sldId id="441" r:id="rId17"/>
    <p:sldId id="416" r:id="rId18"/>
    <p:sldId id="417" r:id="rId19"/>
    <p:sldId id="418" r:id="rId20"/>
    <p:sldId id="419" r:id="rId21"/>
    <p:sldId id="444" r:id="rId22"/>
    <p:sldId id="426" r:id="rId23"/>
    <p:sldId id="420" r:id="rId24"/>
    <p:sldId id="427" r:id="rId25"/>
    <p:sldId id="428" r:id="rId26"/>
    <p:sldId id="442" r:id="rId27"/>
    <p:sldId id="443" r:id="rId28"/>
    <p:sldId id="429" r:id="rId29"/>
    <p:sldId id="430" r:id="rId30"/>
    <p:sldId id="431" r:id="rId31"/>
    <p:sldId id="422" r:id="rId32"/>
    <p:sldId id="423" r:id="rId33"/>
    <p:sldId id="432" r:id="rId34"/>
    <p:sldId id="433" r:id="rId35"/>
    <p:sldId id="425" r:id="rId36"/>
    <p:sldId id="445" r:id="rId37"/>
    <p:sldId id="3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0" y="61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NULL"/><Relationship Id="rId3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CA532-E274-B944-A868-6E2ABD243211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32632-7F61-EF4B-84DC-D942D71BB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F3E2E-5A8D-784B-A295-1EA558EEFBED}" type="slidenum">
              <a:rPr lang="en-US"/>
              <a:pPr/>
              <a:t>2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32632-7F61-EF4B-84DC-D942D71BB60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D9495-C7BB-B647-859F-E5E5FFAD48C1}" type="slidenum">
              <a:rPr lang="en-US"/>
              <a:pPr/>
              <a:t>5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15FED-83DB-3840-87E1-32B0322EA814}" type="slidenum">
              <a:rPr lang="en-US"/>
              <a:pPr/>
              <a:t>6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36110-AC97-0C44-8655-19AC9BF4FF1F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190B9-357F-4644-A1A4-76FCAA05F298}" type="slidenum">
              <a:rPr lang="en-US"/>
              <a:pPr/>
              <a:t>9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9721A-6F68-734F-B325-ABBC7D0C70BB}" type="slidenum">
              <a:rPr lang="en-US"/>
              <a:pPr/>
              <a:t>11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A6E7-8A97-7B41-B4F3-3036AE0A0712}" type="slidenum">
              <a:rPr lang="en-US"/>
              <a:pPr/>
              <a:t>12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AA581-581D-E54F-A92B-98219DFD8F9B}" type="slidenum">
              <a:rPr lang="en-US"/>
              <a:pPr/>
              <a:t>21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4F1D6-F5AF-DC45-910D-2A2FC112B980}" type="slidenum">
              <a:rPr lang="en-US"/>
              <a:pPr/>
              <a:t>27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74838"/>
            <a:ext cx="4038600" cy="2185987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13225"/>
            <a:ext cx="4038600" cy="2187575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457200" cy="533400"/>
          </a:xfrm>
        </p:spPr>
        <p:txBody>
          <a:bodyPr/>
          <a:lstStyle>
            <a:lvl1pPr>
              <a:defRPr smtClean="0"/>
            </a:lvl1pPr>
          </a:lstStyle>
          <a:p>
            <a:fld id="{31F3F5EE-DAF8-6A49-BBD7-C15FC0BB1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DDBE7-D04E-9247-BACC-B52F7B13BC84}" type="datetimeFigureOut">
              <a:rPr lang="en-US" smtClean="0"/>
              <a:pPr/>
              <a:t>4/1/19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00A67FF-A049-A343-8811-6D8252329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1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6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38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39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4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9.png"/><Relationship Id="rId6" Type="http://schemas.openxmlformats.org/officeDocument/2006/relationships/oleObject" Target="../embeddings/oleObject6.bin"/><Relationship Id="rId7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1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altLang="zh-CN" dirty="0"/>
              <a:t>6</a:t>
            </a:r>
            <a:r>
              <a:rPr lang="en-US" dirty="0" smtClean="0"/>
              <a:t>. </a:t>
            </a:r>
            <a:r>
              <a:rPr lang="en-US" dirty="0" smtClean="0"/>
              <a:t>Kernel Smoothing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Epanechnikov</a:t>
            </a:r>
            <a:r>
              <a:rPr lang="en-US" altLang="zh-CN" dirty="0" smtClean="0"/>
              <a:t> Quadratic Kernel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957297"/>
            <a:ext cx="531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8"/>
            <a:ext cx="34004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 b="58755"/>
          <a:stretch>
            <a:fillRect/>
          </a:stretch>
        </p:blipFill>
        <p:spPr bwMode="auto">
          <a:xfrm>
            <a:off x="5188366" y="1735138"/>
            <a:ext cx="3039647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07545" y="6234784"/>
            <a:ext cx="1848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ompact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Tri-Cube Kernel</a:t>
            </a:r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338513" y="3919538"/>
          <a:ext cx="406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9" name="Equation" r:id="rId4" imgW="406444" imgH="203420" progId="Equation.3">
                  <p:embed/>
                </p:oleObj>
              </mc:Choice>
              <mc:Fallback>
                <p:oleObj name="Equation" r:id="rId4" imgW="406444" imgH="2034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919538"/>
                        <a:ext cx="406400" cy="203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839788" y="2027238"/>
          <a:ext cx="74644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Equation" r:id="rId6" imgW="1397397" imgH="228997" progId="Equation.3">
                  <p:embed/>
                </p:oleObj>
              </mc:Choice>
              <mc:Fallback>
                <p:oleObj name="Equation" r:id="rId6" imgW="1397397" imgH="22899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027238"/>
                        <a:ext cx="7464425" cy="1220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0728" y="4828284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ompact support kernel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Gaussian Kernel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3338513" y="3919538"/>
          <a:ext cx="4064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4" imgW="406444" imgH="203420" progId="Equation.3">
                  <p:embed/>
                </p:oleObj>
              </mc:Choice>
              <mc:Fallback>
                <p:oleObj name="Equation" r:id="rId4" imgW="406444" imgH="2034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3919538"/>
                        <a:ext cx="406400" cy="203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44738" y="1830388"/>
          <a:ext cx="4591050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6" imgW="978297" imgH="457597" progId="Equation.3">
                  <p:embed/>
                </p:oleObj>
              </mc:Choice>
              <mc:Fallback>
                <p:oleObj name="Equation" r:id="rId6" imgW="978297" imgH="457597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1830388"/>
                        <a:ext cx="4591050" cy="2146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2804" y="601436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</a:t>
            </a:r>
            <a:r>
              <a:rPr lang="en-US" altLang="zh-CN" dirty="0" err="1" smtClean="0"/>
              <a:t>oncompact</a:t>
            </a:r>
            <a:r>
              <a:rPr lang="en-US" altLang="zh-CN" dirty="0" smtClean="0"/>
              <a:t> support Kernel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</a:t>
            </a:r>
            <a:r>
              <a:rPr lang="zh-CN" altLang="zh-CN" dirty="0" smtClean="0"/>
              <a:t>h</a:t>
            </a:r>
            <a:r>
              <a:rPr lang="en-US" altLang="zh-CN" dirty="0" smtClean="0"/>
              <a:t>ape of Kernels: Examples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Example: </a:t>
                </a:r>
                <a:r>
                  <a:rPr lang="en-US" altLang="zh-CN" dirty="0" err="1"/>
                  <a:t>Epanechnikov</a:t>
                </a:r>
                <a:r>
                  <a:rPr lang="en-US" altLang="zh-CN" dirty="0"/>
                  <a:t> Kernel –</a:t>
                </a:r>
              </a:p>
              <a:p>
                <a:r>
                  <a:rPr lang="en-US" altLang="zh-CN" dirty="0"/>
                  <a:t>K-NN: neighborhood size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/>
                      </a:rPr>
                      <m:t>k</m:t>
                    </m:r>
                    <m:r>
                      <a:rPr lang="en-US" altLang="zh-CN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dirty="0"/>
                  <a:t>replaces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 smtClean="0"/>
                  <a:t>Tri-cube: </a:t>
                </a:r>
                <a:endParaRPr lang="zh-CN" altLang="en-US" dirty="0"/>
              </a:p>
            </p:txBody>
          </p:sp>
        </mc:Choice>
        <mc:Fallback xmlns:mv="urn:schemas-microsoft-com:mac:vml"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03"/>
                </a:stretch>
              </a:blipFill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" y="3952880"/>
            <a:ext cx="6945457" cy="28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73" y="1735138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15" y="2396694"/>
            <a:ext cx="2657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05" y="2901662"/>
            <a:ext cx="3995304" cy="100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5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Linear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820574"/>
            <a:ext cx="66579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6" y="3381807"/>
            <a:ext cx="31337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921" y="5121419"/>
            <a:ext cx="62293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60" y="4158878"/>
            <a:ext cx="6693911" cy="83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83" y="6289964"/>
            <a:ext cx="2238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弧形 3"/>
          <p:cNvSpPr/>
          <p:nvPr/>
        </p:nvSpPr>
        <p:spPr>
          <a:xfrm>
            <a:off x="3893127" y="6075218"/>
            <a:ext cx="3352800" cy="436418"/>
          </a:xfrm>
          <a:prstGeom prst="arc">
            <a:avLst>
              <a:gd name="adj1" fmla="val 10940374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3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linear regression vs. N-W average at Boundary</a:t>
            </a:r>
            <a:endParaRPr lang="zh-CN" altLang="en-US" dirty="0"/>
          </a:p>
        </p:txBody>
      </p:sp>
      <p:pic>
        <p:nvPicPr>
          <p:cNvPr id="5" name="Content Placeholder 4" descr="kernel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3230" y="2599309"/>
            <a:ext cx="4511040" cy="2846832"/>
          </a:xfrm>
        </p:spPr>
      </p:pic>
    </p:spTree>
    <p:extLst>
      <p:ext uri="{BB962C8B-B14F-4D97-AF65-F5344CB8AC3E}">
        <p14:creationId xmlns:p14="http://schemas.microsoft.com/office/powerpoint/2010/main" val="157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linear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4" y="1371600"/>
            <a:ext cx="8942873" cy="418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Local linear </a:t>
            </a:r>
            <a:r>
              <a:rPr lang="en-US" altLang="zh-CN" dirty="0" smtClean="0"/>
              <a:t>regression: Asymptotic Order of Bias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Make a first order bias correction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6" y="2140535"/>
            <a:ext cx="7343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6" y="5521040"/>
            <a:ext cx="2114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48" y="5583383"/>
            <a:ext cx="32956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" y="6150554"/>
            <a:ext cx="8856511" cy="56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Polynomial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04" y="1735138"/>
            <a:ext cx="7038109" cy="128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99" y="3194339"/>
            <a:ext cx="6241906" cy="288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3299" y="6287265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altLang="zh-CN" dirty="0" smtClean="0"/>
              <a:t>educe the bias to (d+1)-order asymptotically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Polynomial Regression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price of bias reduction? Variance!</a:t>
            </a: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85" y="2403753"/>
            <a:ext cx="5913440" cy="305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Times New Roman" charset="0"/>
                <a:cs typeface="Times New Roman" charset="0"/>
              </a:rPr>
              <a:t>Outline</a:t>
            </a:r>
            <a:r>
              <a:rPr lang="en-US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724400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ea typeface="宋体" charset="-122"/>
              </a:rPr>
              <a:t>Description </a:t>
            </a:r>
            <a:r>
              <a:rPr lang="en-US" altLang="zh-CN" sz="2800" dirty="0">
                <a:ea typeface="宋体" charset="-122"/>
              </a:rPr>
              <a:t>of Kernel</a:t>
            </a:r>
          </a:p>
          <a:p>
            <a:r>
              <a:rPr lang="en-US" altLang="zh-CN" sz="2800" dirty="0">
                <a:ea typeface="宋体" charset="-122"/>
              </a:rPr>
              <a:t>One-dimensional Kernel smoothing</a:t>
            </a:r>
          </a:p>
          <a:p>
            <a:r>
              <a:rPr lang="en-US" altLang="zh-CN" sz="2800" dirty="0">
                <a:ea typeface="宋体" charset="-122"/>
              </a:rPr>
              <a:t>Selecting the Width of the Kernel</a:t>
            </a:r>
          </a:p>
          <a:p>
            <a:r>
              <a:rPr lang="en-US" altLang="zh-CN" sz="2800" dirty="0">
                <a:ea typeface="宋体" charset="-122"/>
              </a:rPr>
              <a:t>Local Regression in </a:t>
            </a:r>
            <a:r>
              <a:rPr lang="en-US" altLang="zh-CN" sz="2800" i="1" dirty="0" err="1">
                <a:ea typeface="宋体" charset="-122"/>
              </a:rPr>
              <a:t>R</a:t>
            </a:r>
            <a:r>
              <a:rPr lang="en-US" altLang="zh-CN" sz="2800" i="1" baseline="30000" dirty="0" err="1">
                <a:ea typeface="宋体" charset="-122"/>
              </a:rPr>
              <a:t>p</a:t>
            </a:r>
            <a:endParaRPr lang="en-US" altLang="zh-CN" sz="2800" dirty="0">
              <a:ea typeface="宋体" charset="-122"/>
            </a:endParaRPr>
          </a:p>
          <a:p>
            <a:r>
              <a:rPr lang="en-US" altLang="zh-CN" sz="2800" dirty="0">
                <a:ea typeface="宋体" charset="-122"/>
              </a:rPr>
              <a:t>Kernel Density Estimation and </a:t>
            </a:r>
            <a:r>
              <a:rPr lang="en-US" altLang="zh-CN" sz="2800" dirty="0" smtClean="0">
                <a:ea typeface="宋体" charset="-122"/>
              </a:rPr>
              <a:t>Classification</a:t>
            </a:r>
            <a:endParaRPr lang="en-US" altLang="zh-CN" sz="28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Selecting the Width of the Kernel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内容占位符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𝜆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controls the width of the local region</a:t>
                </a:r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en-US" altLang="zh-CN" dirty="0" err="1" smtClean="0"/>
                  <a:t>Epanechnikov</a:t>
                </a:r>
                <a:r>
                  <a:rPr lang="en-US" altLang="zh-CN" dirty="0" smtClean="0"/>
                  <a:t> or tri-cube: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CN" dirty="0" smtClean="0"/>
                  <a:t> is the radius of the support region</a:t>
                </a:r>
              </a:p>
              <a:p>
                <a:r>
                  <a:rPr lang="en-US" altLang="zh-CN" dirty="0" smtClean="0"/>
                  <a:t>KNN: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the number of neighbors</a:t>
                </a:r>
              </a:p>
              <a:p>
                <a:r>
                  <a:rPr lang="en-US" altLang="zh-CN" dirty="0" smtClean="0"/>
                  <a:t>Gaussian: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 the standard deviation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内容占位符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48" t="-806" r="-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136" y="2318006"/>
            <a:ext cx="531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2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Smoother </a:t>
            </a:r>
            <a:r>
              <a:rPr lang="en-US" sz="4000" dirty="0" smtClean="0"/>
              <a:t>Matrix (S</a:t>
            </a:r>
            <a:r>
              <a:rPr lang="en-US" altLang="zh-CN" sz="4000" dirty="0" smtClean="0"/>
              <a:t>ensitivity)</a:t>
            </a:r>
            <a:r>
              <a:rPr lang="en-US" sz="4000" dirty="0" smtClean="0"/>
              <a:t> </a:t>
            </a:r>
            <a:r>
              <a:rPr lang="en-US" sz="4000" dirty="0" err="1"/>
              <a:t>S</a:t>
            </a:r>
            <a:r>
              <a:rPr lang="en-US" sz="4000" baseline="-25000" dirty="0" err="1">
                <a:latin typeface="Symbol" charset="2"/>
              </a:rPr>
              <a:t>l</a:t>
            </a:r>
            <a:r>
              <a:rPr lang="en-US" sz="4000" dirty="0"/>
              <a:t> </a:t>
            </a:r>
          </a:p>
        </p:txBody>
      </p:sp>
      <p:graphicFrame>
        <p:nvGraphicFramePr>
          <p:cNvPr id="4915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7000" y="1793875"/>
          <a:ext cx="3735388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Equation" r:id="rId4" imgW="1117997" imgH="432197" progId="Equation.3">
                  <p:embed/>
                </p:oleObj>
              </mc:Choice>
              <mc:Fallback>
                <p:oleObj name="Equation" r:id="rId4" imgW="1117997" imgH="432197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93875"/>
                        <a:ext cx="3735388" cy="1443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227638"/>
            <a:ext cx="8229600" cy="1066800"/>
          </a:xfrm>
        </p:spPr>
        <p:txBody>
          <a:bodyPr/>
          <a:lstStyle/>
          <a:p>
            <a:pPr algn="ctr">
              <a:buFont typeface="Times" charset="0"/>
              <a:buNone/>
            </a:pPr>
            <a:r>
              <a:rPr lang="en-US"/>
              <a:t>Degrees of freedom = tr(S</a:t>
            </a:r>
            <a:r>
              <a:rPr lang="en-US" baseline="-25000">
                <a:latin typeface="Symbol" charset="2"/>
              </a:rPr>
              <a:t>l</a:t>
            </a:r>
            <a:r>
              <a:rPr lang="en-US"/>
              <a:t>)</a:t>
            </a:r>
          </a:p>
        </p:txBody>
      </p:sp>
      <p:graphicFrame>
        <p:nvGraphicFramePr>
          <p:cNvPr id="49158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3657600"/>
          <a:ext cx="32004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Equation" r:id="rId6" imgW="800150" imgH="241592" progId="Equation.3">
                  <p:embed/>
                </p:oleObj>
              </mc:Choice>
              <mc:Fallback>
                <p:oleObj name="Equation" r:id="rId6" imgW="800150" imgH="241592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3200400" cy="992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Selecting the Width of the Kernel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A natural bias-variance tradeoff as we change the width of the averaging window (take local average as an </a:t>
                </a:r>
                <a:r>
                  <a:rPr lang="en-US" altLang="zh-CN" dirty="0" err="1" smtClean="0"/>
                  <a:t>exmaple</a:t>
                </a:r>
                <a:r>
                  <a:rPr lang="en-US" altLang="zh-CN" dirty="0" smtClean="0"/>
                  <a:t>)</a:t>
                </a:r>
              </a:p>
              <a:p>
                <a:pPr lvl="1"/>
                <a:r>
                  <a:rPr lang="en-US" altLang="zh-CN" dirty="0" smtClean="0"/>
                  <a:t>If the window is narrow, variance will be bigger and bias is smaller</a:t>
                </a:r>
              </a:p>
              <a:p>
                <a:pPr lvl="1"/>
                <a:r>
                  <a:rPr lang="en-US" altLang="zh-CN" dirty="0"/>
                  <a:t>If the window is </a:t>
                </a:r>
                <a:r>
                  <a:rPr lang="en-US" altLang="zh-CN" dirty="0" smtClean="0"/>
                  <a:t>wide, </a:t>
                </a:r>
                <a:r>
                  <a:rPr lang="en-US" altLang="zh-CN" dirty="0"/>
                  <a:t>variance will be </a:t>
                </a:r>
                <a:r>
                  <a:rPr lang="en-US" altLang="zh-CN" dirty="0" smtClean="0"/>
                  <a:t>smaller and </a:t>
                </a:r>
                <a:r>
                  <a:rPr lang="en-US" altLang="zh-CN" dirty="0"/>
                  <a:t>bias </a:t>
                </a:r>
                <a:r>
                  <a:rPr lang="en-US" altLang="zh-CN" dirty="0" smtClean="0"/>
                  <a:t>is big, because some x will be far away from x0</a:t>
                </a:r>
              </a:p>
              <a:p>
                <a:r>
                  <a:rPr lang="en-US" altLang="zh-CN" dirty="0" smtClean="0"/>
                  <a:t>So CV, AIC, BIC can all be used to select a good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/>
                      </a:rPr>
                      <m:t>λ</m:t>
                    </m:r>
                  </m:oMath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:mv="urn:schemas-microsoft-com:mac:vml"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03" r="-1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90800" y="5254625"/>
          <a:ext cx="40751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Equation" r:id="rId4" imgW="1739900" imgH="215900" progId="Equation.3">
                  <p:embed/>
                </p:oleObj>
              </mc:Choice>
              <mc:Fallback>
                <p:oleObj name="Equation" r:id="rId4" imgW="1739900" imgH="215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254625"/>
                        <a:ext cx="4075113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11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Local Regression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:mv="urn:schemas-microsoft-com:mac:vml"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859" b="-3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55" y="1867766"/>
            <a:ext cx="52578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06" y="3239366"/>
            <a:ext cx="2638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1" y="4029509"/>
            <a:ext cx="3924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2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Local Regression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:mv="urn:schemas-microsoft-com:mac:vml"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9859" b="-31690"/>
                </a:stretch>
              </a:blipFill>
            </p:spPr>
            <p:txBody>
              <a:bodyPr/>
              <a:lstStyle/>
              <a:p>
                <a:r>
                  <a:rPr lang="zh-CN" alt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Boundary effects: </a:t>
            </a:r>
            <a:r>
              <a:rPr lang="zh-CN" altLang="zh-CN" dirty="0" smtClean="0"/>
              <a:t>b</a:t>
            </a:r>
            <a:r>
              <a:rPr lang="en-US" altLang="zh-CN" dirty="0" err="1" smtClean="0"/>
              <a:t>oundary</a:t>
            </a:r>
            <a:r>
              <a:rPr lang="en-US" altLang="zh-CN" dirty="0" smtClean="0"/>
              <a:t> </a:t>
            </a:r>
            <a:r>
              <a:rPr lang="zh-CN" altLang="zh-CN" dirty="0" smtClean="0"/>
              <a:t>p</a:t>
            </a:r>
            <a:r>
              <a:rPr lang="en-US" altLang="zh-CN" dirty="0" err="1" smtClean="0"/>
              <a:t>oints</a:t>
            </a:r>
            <a:r>
              <a:rPr lang="en-US" altLang="zh-CN" dirty="0" smtClean="0"/>
              <a:t> increase with dimension</a:t>
            </a:r>
          </a:p>
          <a:p>
            <a:r>
              <a:rPr lang="en-US" altLang="zh-CN" dirty="0" smtClean="0"/>
              <a:t>Less useful in high dimensions: </a:t>
            </a:r>
            <a:r>
              <a:rPr lang="zh-CN" altLang="zh-CN" dirty="0" smtClean="0"/>
              <a:t>l</a:t>
            </a:r>
            <a:r>
              <a:rPr lang="en-US" altLang="zh-CN" dirty="0" err="1" smtClean="0"/>
              <a:t>ocalness</a:t>
            </a:r>
            <a:r>
              <a:rPr lang="en-US" altLang="zh-CN" dirty="0" smtClean="0"/>
              <a:t> (low bias) vs. insufficient samples (high variance)</a:t>
            </a:r>
          </a:p>
          <a:p>
            <a:r>
              <a:rPr lang="en-US" altLang="zh-CN" dirty="0" smtClean="0"/>
              <a:t>Difficult for visualization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312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Visualization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158" y="1371599"/>
            <a:ext cx="5447859" cy="538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0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5754" y="503238"/>
            <a:ext cx="8217793" cy="868362"/>
          </a:xfrm>
        </p:spPr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tructured Local Regression in </a:t>
            </a:r>
            <a:r>
              <a:rPr lang="en-US" altLang="zh-CN" dirty="0" err="1" smtClean="0">
                <a:latin typeface="Times New Roman"/>
                <a:cs typeface="Times New Roman"/>
              </a:rPr>
              <a:t>R</a:t>
            </a:r>
            <a:r>
              <a:rPr lang="en-US" altLang="zh-CN" baseline="30000" dirty="0" err="1" smtClean="0">
                <a:latin typeface="Times New Roman"/>
                <a:cs typeface="Times New Roman"/>
              </a:rPr>
              <a:t>p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When </a:t>
            </a:r>
            <a:r>
              <a:rPr lang="en-US" altLang="zh-CN" dirty="0" err="1" smtClean="0"/>
              <a:t>p/n</a:t>
            </a:r>
            <a:r>
              <a:rPr lang="en-US" altLang="zh-CN" dirty="0" smtClean="0"/>
              <a:t> is big, local regression is not helpful, unless we have some structural information.</a:t>
            </a:r>
          </a:p>
          <a:p>
            <a:r>
              <a:rPr lang="en-US" altLang="zh-CN" dirty="0" err="1" smtClean="0"/>
              <a:t>Mahalanobis</a:t>
            </a:r>
            <a:r>
              <a:rPr lang="en-US" altLang="zh-CN" dirty="0" smtClean="0"/>
              <a:t> </a:t>
            </a:r>
            <a:r>
              <a:rPr lang="zh-CN" altLang="zh-CN" dirty="0" smtClean="0"/>
              <a:t>w</a:t>
            </a:r>
            <a:r>
              <a:rPr lang="en-US" altLang="zh-CN" dirty="0" err="1" smtClean="0"/>
              <a:t>eighted</a:t>
            </a:r>
            <a:r>
              <a:rPr lang="en-US" altLang="zh-CN" dirty="0" smtClean="0"/>
              <a:t> distance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939" y="3656342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22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</a:t>
            </a:r>
            <a:r>
              <a:rPr lang="en-US" altLang="zh-CN" sz="4000" dirty="0" smtClean="0"/>
              <a:t>adial Basis </a:t>
            </a:r>
            <a:r>
              <a:rPr lang="en-US" sz="4000" dirty="0" smtClean="0"/>
              <a:t>Kernel</a:t>
            </a:r>
            <a:r>
              <a:rPr lang="en-US" altLang="zh-CN" sz="4000" dirty="0" smtClean="0"/>
              <a:t>s</a:t>
            </a:r>
            <a:r>
              <a:rPr lang="en-US" sz="4000" dirty="0" smtClean="0"/>
              <a:t> </a:t>
            </a:r>
            <a:r>
              <a:rPr lang="en-US" sz="4000" dirty="0"/>
              <a:t>in P-dimensional Space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7888" y="2017713"/>
            <a:ext cx="7504112" cy="43068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Radial </a:t>
            </a:r>
            <a:r>
              <a:rPr lang="en-US" sz="2400" dirty="0" smtClean="0"/>
              <a:t>kernels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R</a:t>
            </a:r>
            <a:r>
              <a:rPr lang="en-US" altLang="zh-CN" sz="2400" dirty="0" smtClean="0"/>
              <a:t>enormalized Radial basis is equivalent to </a:t>
            </a:r>
            <a:r>
              <a:rPr lang="en-US" altLang="zh-CN" sz="2400" dirty="0" err="1" smtClean="0"/>
              <a:t>Nadarayan</a:t>
            </a:r>
            <a:r>
              <a:rPr lang="en-US" altLang="zh-CN" sz="2400" dirty="0" smtClean="0"/>
              <a:t>-Watson weighted average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graphicFrame>
        <p:nvGraphicFramePr>
          <p:cNvPr id="573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48000" y="2760663"/>
          <a:ext cx="30480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1" name="Equation" r:id="rId4" imgW="1575197" imgH="457597" progId="">
                  <p:embed/>
                </p:oleObj>
              </mc:Choice>
              <mc:Fallback>
                <p:oleObj name="Equation" r:id="rId4" imgW="1575197" imgH="4575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60663"/>
                        <a:ext cx="3048000" cy="884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r>
              <a:rPr lang="en-US" altLang="zh-CN" dirty="0" smtClean="0"/>
              <a:t>tructured Local Regression in </a:t>
            </a:r>
            <a:r>
              <a:rPr lang="en-US" altLang="zh-CN" dirty="0" err="1" smtClean="0">
                <a:latin typeface="Times New Roman"/>
                <a:cs typeface="Times New Roman"/>
              </a:rPr>
              <a:t>R</a:t>
            </a:r>
            <a:r>
              <a:rPr lang="en-US" altLang="zh-CN" baseline="30000" dirty="0" err="1" smtClean="0">
                <a:latin typeface="Times New Roman"/>
                <a:cs typeface="Times New Roman"/>
              </a:rPr>
              <a:t>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Structured regression functions: high order </a:t>
            </a:r>
            <a:r>
              <a:rPr lang="en-US" altLang="zh-CN" dirty="0" err="1" smtClean="0"/>
              <a:t>iteractions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One-dimensional local regression for each stage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83402"/>
            <a:ext cx="8020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6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Varying </a:t>
            </a:r>
            <a:r>
              <a:rPr lang="en-US" altLang="zh-CN" dirty="0"/>
              <a:t>C</a:t>
            </a:r>
            <a:r>
              <a:rPr lang="en-US" altLang="zh-CN" dirty="0" smtClean="0"/>
              <a:t>oefficient </a:t>
            </a:r>
            <a:r>
              <a:rPr lang="en-US" altLang="zh-CN" dirty="0"/>
              <a:t>M</a:t>
            </a:r>
            <a:r>
              <a:rPr lang="en-US" altLang="zh-CN" dirty="0" smtClean="0"/>
              <a:t>odels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𝑋</m:t>
                    </m:r>
                    <m:r>
                      <a:rPr lang="en-US" altLang="zh-CN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zh-CN" b="0" dirty="0" smtClean="0"/>
              </a:p>
              <a:p>
                <a:r>
                  <a:rPr lang="en-US" altLang="zh-CN" dirty="0" smtClean="0"/>
                  <a:t>Divide the p predictors into two sets: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 Z</a:t>
                </a:r>
              </a:p>
              <a:p>
                <a:r>
                  <a:rPr lang="en-US" altLang="zh-CN" dirty="0" smtClean="0"/>
                  <a:t>We assume the conditional linear model:</a:t>
                </a:r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:mv="urn:schemas-microsoft-com:mac:vml"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074" y="4080168"/>
            <a:ext cx="5495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5291137"/>
            <a:ext cx="86868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9248" y="6488668"/>
            <a:ext cx="577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Extended reading: </a:t>
            </a:r>
            <a:r>
              <a:rPr lang="en-US" altLang="zh-CN" dirty="0" err="1" smtClean="0"/>
              <a:t>Gelman</a:t>
            </a:r>
            <a:r>
              <a:rPr lang="en-US" altLang="zh-CN" dirty="0" smtClean="0"/>
              <a:t> and Hill, Multilevel Models,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Nearest Neighbor Smoothing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9" b="58755"/>
          <a:stretch>
            <a:fillRect/>
          </a:stretch>
        </p:blipFill>
        <p:spPr bwMode="auto">
          <a:xfrm>
            <a:off x="609600" y="1752600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53308" r="1942" b="40964"/>
          <a:stretch>
            <a:fillRect/>
          </a:stretch>
        </p:blipFill>
        <p:spPr bwMode="auto">
          <a:xfrm>
            <a:off x="533400" y="5937250"/>
            <a:ext cx="67818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31" descr="latex-image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90" y="2689420"/>
            <a:ext cx="419100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032"/>
          <p:cNvSpPr>
            <a:spLocks noChangeArrowheads="1"/>
          </p:cNvSpPr>
          <p:nvPr/>
        </p:nvSpPr>
        <p:spPr bwMode="auto">
          <a:xfrm>
            <a:off x="5143500" y="4311650"/>
            <a:ext cx="3238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ea typeface="宋体" charset="-122"/>
              </a:rPr>
              <a:t>Average according to uniform </a:t>
            </a:r>
          </a:p>
          <a:p>
            <a:r>
              <a:rPr lang="en-US" altLang="zh-CN" dirty="0">
                <a:ea typeface="宋体" charset="-122"/>
              </a:rPr>
              <a:t>weights on all k neighbors</a:t>
            </a:r>
          </a:p>
        </p:txBody>
      </p:sp>
    </p:spTree>
    <p:extLst>
      <p:ext uri="{BB962C8B-B14F-4D97-AF65-F5344CB8AC3E}">
        <p14:creationId xmlns:p14="http://schemas.microsoft.com/office/powerpoint/2010/main" val="38588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Varying Coefficient </a:t>
            </a:r>
            <a:r>
              <a:rPr lang="en-US" altLang="zh-CN" dirty="0" smtClean="0"/>
              <a:t>Models: an example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8" y="1673040"/>
            <a:ext cx="7855527" cy="518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9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Local Likelihood and Other Models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From global to local: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Example: local logistic regression model.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762250"/>
            <a:ext cx="5524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28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Kernel Density Estimation and Classification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Kernel Density Estimation: histogram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err="1" smtClean="0"/>
              <a:t>Parzen’s</a:t>
            </a:r>
            <a:r>
              <a:rPr lang="en-US" altLang="zh-CN" dirty="0" smtClean="0"/>
              <a:t> Smooth version: 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One choice of the kernel: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380833"/>
            <a:ext cx="32194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42364" y="2618509"/>
            <a:ext cx="108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histogram</a:t>
            </a:r>
            <a:endParaRPr lang="zh-CN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33" y="3904382"/>
            <a:ext cx="39528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966" y="5791200"/>
            <a:ext cx="33718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6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Kernel</a:t>
            </a:r>
            <a:r>
              <a:rPr lang="en-US" altLang="zh-CN" dirty="0" smtClean="0"/>
              <a:t> Density Classification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2200275"/>
            <a:ext cx="55149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Naïve Bayes Classifier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Assumption: given class G=j, features are independent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Generalized Additive Model vs. Naïve </a:t>
            </a:r>
            <a:r>
              <a:rPr lang="en-US" altLang="zh-CN" dirty="0" err="1" smtClean="0"/>
              <a:t>Bayes</a:t>
            </a:r>
            <a:endParaRPr lang="en-US" altLang="zh-CN" dirty="0" smtClean="0"/>
          </a:p>
          <a:p>
            <a:endParaRPr lang="en-US" altLang="zh-CN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889" y="2363780"/>
            <a:ext cx="3467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541" y="4059394"/>
            <a:ext cx="6824471" cy="25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Mixture Models for Density Estimation and Classification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lvl="1" indent="-463550">
              <a:spcBef>
                <a:spcPts val="2000"/>
              </a:spcBef>
              <a:buBlip>
                <a:blip r:embed="rId2"/>
              </a:buBlip>
            </a:pPr>
            <a:r>
              <a:rPr lang="en-US" altLang="zh-CN" dirty="0" smtClean="0"/>
              <a:t>Gaussian mixture model: </a:t>
            </a:r>
            <a:r>
              <a:rPr lang="en-US" sz="2400" dirty="0" smtClean="0"/>
              <a:t>Any smooth function can be approximated well by mixture Gaussian models.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Maximum likelihood: EM algorithm is used for the parameter </a:t>
            </a:r>
            <a:r>
              <a:rPr lang="en-US" altLang="zh-CN" dirty="0" err="1" smtClean="0"/>
              <a:t>estimatation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35" y="2830156"/>
            <a:ext cx="38576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4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Computation Consideration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and local regression (density estimation) are memory-based methods. </a:t>
            </a:r>
          </a:p>
          <a:p>
            <a:r>
              <a:rPr lang="en-US" dirty="0"/>
              <a:t>The method is</a:t>
            </a:r>
            <a:r>
              <a:rPr lang="en-US" dirty="0" smtClean="0"/>
              <a:t> </a:t>
            </a:r>
            <a:r>
              <a:rPr lang="en-US" altLang="zh-CN" dirty="0" smtClean="0"/>
              <a:t>based on </a:t>
            </a:r>
            <a:r>
              <a:rPr lang="en-US" dirty="0" smtClean="0"/>
              <a:t>the </a:t>
            </a:r>
            <a:r>
              <a:rPr lang="en-US" dirty="0"/>
              <a:t>entire training data set.</a:t>
            </a:r>
          </a:p>
          <a:p>
            <a:r>
              <a:rPr lang="en-US" dirty="0"/>
              <a:t>For real-time applications, those methods can be infeasible</a:t>
            </a:r>
            <a:r>
              <a:rPr lang="en-US" dirty="0" smtClean="0"/>
              <a:t>. </a:t>
            </a:r>
          </a:p>
          <a:p>
            <a:pPr lvl="1"/>
            <a:r>
              <a:rPr lang="en-US" dirty="0" err="1" smtClean="0"/>
              <a:t>W</a:t>
            </a:r>
            <a:r>
              <a:rPr lang="en-US" altLang="zh-CN" dirty="0" err="1" smtClean="0"/>
              <a:t>eibiao</a:t>
            </a:r>
            <a:r>
              <a:rPr lang="en-US" altLang="zh-CN" dirty="0" smtClean="0"/>
              <a:t> Wu et al. </a:t>
            </a:r>
            <a:r>
              <a:rPr lang="en-US" altLang="zh-CN" smtClean="0"/>
              <a:t>@Chicago online </a:t>
            </a:r>
            <a:r>
              <a:rPr lang="en-US" altLang="zh-CN" dirty="0" smtClean="0"/>
              <a:t>method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Due April 22</a:t>
            </a:r>
          </a:p>
          <a:p>
            <a:r>
              <a:rPr lang="en-US" dirty="0" err="1" smtClean="0"/>
              <a:t>ESLII_print</a:t>
            </a:r>
            <a:r>
              <a:rPr lang="en-US" dirty="0" smtClean="0"/>
              <a:t> 10, Exercise: 6.2, 6.9, 6.12*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Nearest Neighbor Smoothing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Properties:</a:t>
            </a:r>
          </a:p>
          <a:p>
            <a:pPr lvl="1"/>
            <a:r>
              <a:rPr lang="en-US" altLang="zh-CN" dirty="0" smtClean="0"/>
              <a:t>Approximates E(Y|X)</a:t>
            </a:r>
          </a:p>
          <a:p>
            <a:pPr lvl="1"/>
            <a:r>
              <a:rPr lang="en-US" altLang="zh-CN" dirty="0" smtClean="0"/>
              <a:t>Not continuous</a:t>
            </a:r>
          </a:p>
          <a:p>
            <a:r>
              <a:rPr lang="en-US" altLang="zh-CN" dirty="0" smtClean="0"/>
              <a:t>To overcome  discontinuity: </a:t>
            </a:r>
            <a:r>
              <a:rPr lang="en-US" altLang="zh-CN" dirty="0"/>
              <a:t>assign weights that </a:t>
            </a:r>
            <a:r>
              <a:rPr lang="en-US" altLang="zh-CN" dirty="0" smtClean="0"/>
              <a:t>die off </a:t>
            </a:r>
            <a:r>
              <a:rPr lang="en-US" altLang="zh-CN" dirty="0"/>
              <a:t>smoothly with distance from the target </a:t>
            </a:r>
            <a:r>
              <a:rPr lang="en-US" altLang="zh-CN" dirty="0" smtClean="0"/>
              <a:t>point.</a:t>
            </a:r>
          </a:p>
          <a:p>
            <a:r>
              <a:rPr lang="en-US" altLang="zh-CN" dirty="0" err="1" smtClean="0"/>
              <a:t>Nadaraya</a:t>
            </a:r>
            <a:r>
              <a:rPr lang="en-US" altLang="zh-CN" dirty="0" smtClean="0"/>
              <a:t>-Watson kernel-weighted average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019675"/>
            <a:ext cx="28289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9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Kernel</a:t>
            </a:r>
            <a:r>
              <a:rPr lang="en-US" altLang="zh-CN" dirty="0" smtClean="0"/>
              <a:t>s</a:t>
            </a:r>
            <a:r>
              <a:rPr lang="en-US" dirty="0" smtClean="0"/>
              <a:t> </a:t>
            </a:r>
            <a:r>
              <a:rPr lang="en-US" dirty="0"/>
              <a:t>- Definition</a:t>
            </a:r>
          </a:p>
        </p:txBody>
      </p:sp>
      <p:graphicFrame>
        <p:nvGraphicFramePr>
          <p:cNvPr id="308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682875" y="4089400"/>
          <a:ext cx="3630613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4" imgW="2006126" imgH="355842" progId="">
                  <p:embed/>
                </p:oleObj>
              </mc:Choice>
              <mc:Fallback>
                <p:oleObj name="Equation" r:id="rId4" imgW="2006126" imgH="3558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089400"/>
                        <a:ext cx="3630613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1546225" y="1735138"/>
            <a:ext cx="759777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R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eproducing (Mercer’s) </a:t>
            </a:r>
            <a:r>
              <a:rPr lang="en-US" sz="2400" i="1" dirty="0" smtClean="0">
                <a:solidFill>
                  <a:srgbClr val="FF0000"/>
                </a:solidFill>
              </a:rPr>
              <a:t>Kernel </a:t>
            </a:r>
            <a:r>
              <a:rPr lang="en-US" sz="2400" dirty="0"/>
              <a:t>K(</a:t>
            </a:r>
            <a:r>
              <a:rPr lang="en-US" sz="2800" b="1" baseline="30000" dirty="0"/>
              <a:t>.</a:t>
            </a:r>
            <a:r>
              <a:rPr lang="en-US" sz="2400" dirty="0"/>
              <a:t>, </a:t>
            </a:r>
            <a:r>
              <a:rPr lang="en-US" sz="2800" b="1" baseline="30000" dirty="0"/>
              <a:t>.</a:t>
            </a:r>
            <a:r>
              <a:rPr lang="en-US" sz="2400" dirty="0"/>
              <a:t>), function of two variables, is an inner product of two vectors that are the image of the two variables under a feature mapping</a:t>
            </a:r>
            <a:endParaRPr lang="en-US" sz="2400" dirty="0" smtClean="0"/>
          </a:p>
          <a:p>
            <a:pPr lvl="1"/>
            <a:r>
              <a:rPr lang="en-US" altLang="zh-CN" sz="2000" dirty="0" smtClean="0"/>
              <a:t>Positive-definiteness:</a:t>
            </a:r>
          </a:p>
          <a:p>
            <a:pPr lvl="1"/>
            <a:r>
              <a:rPr lang="en-US" sz="2000" dirty="0" smtClean="0"/>
              <a:t>Inner </a:t>
            </a:r>
            <a:r>
              <a:rPr lang="en-US" sz="2000" dirty="0"/>
              <a:t>product is related to a</a:t>
            </a:r>
            <a:r>
              <a:rPr lang="en-US" sz="2000" dirty="0" smtClean="0"/>
              <a:t> </a:t>
            </a:r>
            <a:r>
              <a:rPr lang="en-US" altLang="zh-CN" sz="2000" dirty="0" smtClean="0"/>
              <a:t>distance</a:t>
            </a:r>
            <a:r>
              <a:rPr lang="en-US" sz="2000" dirty="0" smtClean="0"/>
              <a:t> metric, </a:t>
            </a:r>
            <a:r>
              <a:rPr lang="en-US" sz="2000" dirty="0"/>
              <a:t>e.g., </a:t>
            </a:r>
          </a:p>
          <a:p>
            <a:pPr lvl="2"/>
            <a:r>
              <a:rPr lang="en-US" sz="1800" dirty="0" err="1"/>
              <a:t>d(x,y</a:t>
            </a:r>
            <a:r>
              <a:rPr lang="en-US" sz="1800" dirty="0"/>
              <a:t>) = &lt;</a:t>
            </a:r>
            <a:r>
              <a:rPr lang="en-US" sz="1800" dirty="0" err="1"/>
              <a:t>x-y,x-y</a:t>
            </a:r>
            <a:r>
              <a:rPr lang="en-US" sz="1800" dirty="0"/>
              <a:t>&gt; = ||x||</a:t>
            </a:r>
            <a:r>
              <a:rPr lang="en-US" sz="1800" baseline="30000" dirty="0"/>
              <a:t>2</a:t>
            </a:r>
            <a:r>
              <a:rPr lang="en-US" sz="1800" dirty="0"/>
              <a:t> + ||y||</a:t>
            </a:r>
            <a:r>
              <a:rPr lang="en-US" sz="1800" baseline="30000" dirty="0"/>
              <a:t>2</a:t>
            </a:r>
            <a:r>
              <a:rPr lang="en-US" sz="1800" dirty="0"/>
              <a:t> - 2&lt;</a:t>
            </a:r>
            <a:r>
              <a:rPr lang="en-US" sz="1800" dirty="0" err="1"/>
              <a:t>x,y</a:t>
            </a:r>
            <a:r>
              <a:rPr lang="en-US" sz="1800" dirty="0"/>
              <a:t>&gt;</a:t>
            </a:r>
          </a:p>
          <a:p>
            <a:pPr lvl="2"/>
            <a:r>
              <a:rPr lang="en-US" sz="1800" dirty="0"/>
              <a:t> </a:t>
            </a:r>
          </a:p>
          <a:p>
            <a:pPr lvl="2">
              <a:buFont typeface="Wingdings" charset="2"/>
              <a:buNone/>
            </a:pPr>
            <a:endParaRPr lang="en-US" sz="1800" dirty="0"/>
          </a:p>
          <a:p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adaraya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-Watson</a:t>
            </a:r>
            <a:r>
              <a:rPr lang="en-US" altLang="zh-CN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</a:rPr>
              <a:t>kernel </a:t>
            </a:r>
            <a:r>
              <a:rPr lang="en-US" sz="2400" dirty="0"/>
              <a:t>can be represented as a decreasing function of a distance between the two objects</a:t>
            </a:r>
          </a:p>
          <a:p>
            <a:pPr lvl="1"/>
            <a:r>
              <a:rPr lang="en-US" sz="2000" dirty="0"/>
              <a:t>a measure of similarity between two objects</a:t>
            </a:r>
          </a:p>
          <a:p>
            <a:endParaRPr lang="en-US" sz="2400" dirty="0"/>
          </a:p>
        </p:txBody>
      </p:sp>
      <p:graphicFrame>
        <p:nvGraphicFramePr>
          <p:cNvPr id="3082" name="Rectangle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6" imgW="0" imgH="0" progId="">
                  <p:embed/>
                </p:oleObj>
              </mc:Choice>
              <mc:Fallback>
                <p:oleObj name="Equation" r:id="rId6" imgW="0" imgH="0" progId="">
                  <p:embed/>
                  <p:pic>
                    <p:nvPicPr>
                      <p:cNvPr id="0" name="Rectangle 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262722" y="2915503"/>
          <a:ext cx="2506724" cy="39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7" imgW="1358900" imgH="215900" progId="Equation.3">
                  <p:embed/>
                </p:oleObj>
              </mc:Choice>
              <mc:Fallback>
                <p:oleObj name="Equation" r:id="rId7" imgW="1358900" imgH="2159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722" y="2915503"/>
                        <a:ext cx="2506724" cy="398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Kernels with</a:t>
            </a:r>
            <a:br>
              <a:rPr lang="en-US" sz="3600"/>
            </a:br>
            <a:r>
              <a:rPr lang="en-US" sz="3600"/>
              <a:t>One-dimensional Features</a:t>
            </a:r>
            <a:endParaRPr lang="en-US"/>
          </a:p>
        </p:txBody>
      </p:sp>
      <p:graphicFrame>
        <p:nvGraphicFramePr>
          <p:cNvPr id="7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0" y="1603375"/>
          <a:ext cx="442118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Equation" r:id="rId4" imgW="1396791" imgH="444704" progId="Equation.3">
                  <p:embed/>
                </p:oleObj>
              </mc:Choice>
              <mc:Fallback>
                <p:oleObj name="Equation" r:id="rId4" imgW="1396791" imgH="444704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03375"/>
                        <a:ext cx="4421188" cy="14065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35138"/>
            <a:ext cx="7313613" cy="405606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</a:t>
            </a:r>
            <a:r>
              <a:rPr lang="en-US" dirty="0"/>
              <a:t>: a </a:t>
            </a:r>
            <a:r>
              <a:rPr lang="en-US" dirty="0" smtClean="0"/>
              <a:t>decreasing (</a:t>
            </a:r>
            <a:r>
              <a:rPr lang="en-US" altLang="zh-CN" dirty="0" smtClean="0"/>
              <a:t>often with a compact support)</a:t>
            </a:r>
            <a:r>
              <a:rPr lang="en-US" dirty="0" smtClean="0"/>
              <a:t> </a:t>
            </a:r>
            <a:r>
              <a:rPr lang="en-US" dirty="0"/>
              <a:t>function on </a:t>
            </a:r>
            <a:r>
              <a:rPr lang="en-US" sz="3600" i="1" dirty="0">
                <a:latin typeface="Franklin Gothic Medium" charset="0"/>
              </a:rPr>
              <a:t>R</a:t>
            </a:r>
            <a:r>
              <a:rPr lang="en-US" sz="3600" i="1" baseline="30000" dirty="0" smtClean="0">
                <a:latin typeface="Franklin Gothic Medium" charset="0"/>
              </a:rPr>
              <a:t>+ </a:t>
            </a:r>
            <a:endParaRPr lang="en-US" sz="3600" baseline="30000" dirty="0" smtClean="0">
              <a:latin typeface="Franklin Gothic Medium" charset="0"/>
            </a:endParaRPr>
          </a:p>
          <a:p>
            <a:r>
              <a:rPr lang="en-US" dirty="0"/>
              <a:t>h</a:t>
            </a:r>
            <a:r>
              <a:rPr lang="en-US" baseline="-25000" dirty="0">
                <a:latin typeface="Symbol" charset="2"/>
              </a:rPr>
              <a:t>l</a:t>
            </a:r>
            <a:r>
              <a:rPr lang="en-US" dirty="0"/>
              <a:t>(.): </a:t>
            </a:r>
          </a:p>
          <a:p>
            <a:pPr lvl="1"/>
            <a:r>
              <a:rPr lang="en-US" dirty="0"/>
              <a:t>a window with some specified </a:t>
            </a:r>
            <a:r>
              <a:rPr lang="en-US" dirty="0" smtClean="0"/>
              <a:t>width, </a:t>
            </a:r>
            <a:r>
              <a:rPr lang="en-US" altLang="zh-CN" dirty="0" smtClean="0"/>
              <a:t>e.g. </a:t>
            </a:r>
            <a:r>
              <a:rPr lang="en-US" dirty="0" smtClean="0"/>
              <a:t>h</a:t>
            </a:r>
            <a:r>
              <a:rPr lang="en-US" baseline="-25000" dirty="0" smtClean="0">
                <a:latin typeface="Symbol" charset="2"/>
              </a:rPr>
              <a:t>l</a:t>
            </a:r>
            <a:r>
              <a:rPr lang="en-US" dirty="0" smtClean="0"/>
              <a:t>(</a:t>
            </a:r>
            <a:r>
              <a:rPr lang="zh-CN" altLang="zh-CN" i="1" dirty="0" smtClean="0">
                <a:latin typeface="Times New Roman"/>
                <a:cs typeface="Times New Roman"/>
              </a:rPr>
              <a:t>x</a:t>
            </a:r>
            <a:r>
              <a:rPr lang="en-US" altLang="zh-CN" i="1" baseline="-25000" dirty="0" smtClean="0">
                <a:latin typeface="Times New Roman"/>
                <a:cs typeface="Times New Roman"/>
              </a:rPr>
              <a:t>0</a:t>
            </a:r>
            <a:r>
              <a:rPr lang="en-US" dirty="0" smtClean="0"/>
              <a:t>)=</a:t>
            </a:r>
            <a:r>
              <a:rPr lang="en-US" dirty="0" err="1" smtClean="0">
                <a:latin typeface="Symbol" charset="2"/>
              </a:rPr>
              <a:t>l</a:t>
            </a:r>
            <a:endParaRPr lang="en-US" dirty="0" smtClean="0">
              <a:latin typeface="Symbol" charset="2"/>
            </a:endParaRPr>
          </a:p>
          <a:p>
            <a:pPr lvl="1"/>
            <a:r>
              <a:rPr lang="zh-CN" altLang="zh-CN" dirty="0" smtClean="0">
                <a:latin typeface="Times New Roman"/>
                <a:cs typeface="Times New Roman"/>
              </a:rPr>
              <a:t>o</a:t>
            </a:r>
            <a:r>
              <a:rPr lang="en-US" altLang="zh-CN" dirty="0" err="1" smtClean="0">
                <a:latin typeface="Times New Roman"/>
                <a:cs typeface="Times New Roman"/>
              </a:rPr>
              <a:t>ften</a:t>
            </a:r>
            <a:r>
              <a:rPr lang="en-US" altLang="zh-CN" dirty="0" smtClean="0">
                <a:latin typeface="Times New Roman"/>
                <a:cs typeface="Times New Roman"/>
              </a:rPr>
              <a:t> adaptive to data points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a scaling function on </a:t>
            </a:r>
            <a:r>
              <a:rPr lang="en-US" sz="3200" i="1" dirty="0">
                <a:latin typeface="Franklin Gothic Medium" charset="0"/>
              </a:rPr>
              <a:t>R</a:t>
            </a:r>
            <a:r>
              <a:rPr lang="en-US" sz="3200" baseline="30000" dirty="0">
                <a:latin typeface="Times New Roman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Kernel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Similarity to the target ``x0”</a:t>
                </a:r>
              </a:p>
              <a:p>
                <a:pPr marL="463550" lvl="1" indent="-463550">
                  <a:spcBef>
                    <a:spcPts val="2000"/>
                  </a:spcBef>
                  <a:buBlip>
                    <a:blip r:embed="rId2"/>
                  </a:buBlip>
                </a:pPr>
                <a:r>
                  <a:rPr lang="en-US" altLang="zh-CN" dirty="0"/>
                  <a:t>Larger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zh-CN" dirty="0"/>
                  <a:t> implies lower variance but high </a:t>
                </a:r>
                <a:r>
                  <a:rPr lang="en-US" altLang="zh-CN" dirty="0" smtClean="0"/>
                  <a:t>bias</a:t>
                </a:r>
              </a:p>
              <a:p>
                <a:endParaRPr lang="en-US" altLang="zh-CN" dirty="0" smtClean="0"/>
              </a:p>
            </p:txBody>
          </p:sp>
        </mc:Choice>
        <mc:Fallback xmlns:mv="urn:schemas-microsoft-com:mac:vml"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75" y="1936376"/>
            <a:ext cx="5047466" cy="136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1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</a:t>
            </a:r>
            <a:r>
              <a:rPr lang="en-US" dirty="0" smtClean="0"/>
              <a:t>Near</a:t>
            </a:r>
            <a:r>
              <a:rPr lang="en-US" altLang="zh-CN" dirty="0" smtClean="0"/>
              <a:t>est</a:t>
            </a:r>
            <a:r>
              <a:rPr lang="en-US" dirty="0" smtClean="0"/>
              <a:t> </a:t>
            </a:r>
            <a:r>
              <a:rPr lang="en-US" dirty="0"/>
              <a:t>Neighbor Kernel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20963" y="3175000"/>
          <a:ext cx="4041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Equation" r:id="rId4" imgW="1105297" imgH="241697" progId="">
                  <p:embed/>
                </p:oleObj>
              </mc:Choice>
              <mc:Fallback>
                <p:oleObj name="Equation" r:id="rId4" imgW="1105297" imgH="24169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3175000"/>
                        <a:ext cx="4041775" cy="882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090738" y="1735138"/>
            <a:ext cx="7053262" cy="4056062"/>
          </a:xfrm>
        </p:spPr>
        <p:txBody>
          <a:bodyPr/>
          <a:lstStyle/>
          <a:p>
            <a:r>
              <a:rPr lang="en-US" dirty="0"/>
              <a:t>In conjunction with a D(.) that has compact support, and</a:t>
            </a:r>
            <a:r>
              <a:rPr lang="en-US" dirty="0" smtClean="0"/>
              <a:t> use</a:t>
            </a:r>
            <a:r>
              <a:rPr lang="en-US" dirty="0"/>
              <a:t>,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X</a:t>
            </a:r>
            <a:r>
              <a:rPr lang="en-US" baseline="-25000" dirty="0" err="1"/>
              <a:t>[k</a:t>
            </a:r>
            <a:r>
              <a:rPr lang="en-US" baseline="-25000" dirty="0"/>
              <a:t>]</a:t>
            </a:r>
            <a:r>
              <a:rPr lang="en-US" dirty="0"/>
              <a:t> denotes the </a:t>
            </a:r>
            <a:r>
              <a:rPr lang="en-US" dirty="0" err="1"/>
              <a:t>k</a:t>
            </a:r>
            <a:r>
              <a:rPr lang="en-US" baseline="30000" dirty="0" err="1"/>
              <a:t>th</a:t>
            </a:r>
            <a:r>
              <a:rPr lang="en-US" dirty="0"/>
              <a:t> nearest neighbor to x</a:t>
            </a:r>
            <a:r>
              <a:rPr lang="en-US" baseline="-25000" dirty="0"/>
              <a:t>0</a:t>
            </a:r>
          </a:p>
          <a:p>
            <a:endParaRPr lang="en-US" dirty="0"/>
          </a:p>
        </p:txBody>
      </p:sp>
      <p:graphicFrame>
        <p:nvGraphicFramePr>
          <p:cNvPr id="19465" name="Object 9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094663" y="2633663"/>
          <a:ext cx="104933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Equation" r:id="rId6" imgW="368537" imgH="178120" progId="">
                  <p:embed/>
                </p:oleObj>
              </mc:Choice>
              <mc:Fallback>
                <p:oleObj name="Equation" r:id="rId6" imgW="368537" imgH="17812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2633663"/>
                        <a:ext cx="104933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Uniform kernel</a:t>
            </a: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776413" y="2957513"/>
          <a:ext cx="2466975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4" imgW="406444" imgH="203420" progId="Equation.3">
                  <p:embed/>
                </p:oleObj>
              </mc:Choice>
              <mc:Fallback>
                <p:oleObj name="Equation" r:id="rId4" imgW="406444" imgH="2034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413" y="2957513"/>
                        <a:ext cx="2466975" cy="1233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35138"/>
            <a:ext cx="7313613" cy="4056062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Local smoothing with this kernel yields  moving averages</a:t>
            </a:r>
          </a:p>
          <a:p>
            <a:r>
              <a:rPr lang="en-US"/>
              <a:t>It is a compact support kernel.</a:t>
            </a:r>
          </a:p>
        </p:txBody>
      </p:sp>
      <p:graphicFrame>
        <p:nvGraphicFramePr>
          <p:cNvPr id="24583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2036763"/>
          <a:ext cx="53594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6" imgW="1105297" imgH="203597" progId="">
                  <p:embed/>
                </p:oleObj>
              </mc:Choice>
              <mc:Fallback>
                <p:oleObj name="Equation" r:id="rId6" imgW="1105297" imgH="203597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36763"/>
                        <a:ext cx="5359400" cy="10556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172200" y="38100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7543800" y="38100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6858000" y="3276600"/>
            <a:ext cx="685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858000" y="3276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7543800" y="32766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2852</TotalTime>
  <Words>817</Words>
  <Application>Microsoft Macintosh PowerPoint</Application>
  <PresentationFormat>On-screen Show (4:3)</PresentationFormat>
  <Paragraphs>159</Paragraphs>
  <Slides>37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1" baseType="lpstr">
      <vt:lpstr>Calibri</vt:lpstr>
      <vt:lpstr>Cambria Math</vt:lpstr>
      <vt:lpstr>Century Gothic</vt:lpstr>
      <vt:lpstr>Franklin Gothic Medium</vt:lpstr>
      <vt:lpstr>Symbol</vt:lpstr>
      <vt:lpstr>Times</vt:lpstr>
      <vt:lpstr>Times New Roman</vt:lpstr>
      <vt:lpstr>Wingdings</vt:lpstr>
      <vt:lpstr>Wingdings 3</vt:lpstr>
      <vt:lpstr>宋体</vt:lpstr>
      <vt:lpstr>幼圆</vt:lpstr>
      <vt:lpstr>Arial</vt:lpstr>
      <vt:lpstr>Wisp</vt:lpstr>
      <vt:lpstr>Equation</vt:lpstr>
      <vt:lpstr>Lecture 6. Kernel Smoothing Methods</vt:lpstr>
      <vt:lpstr>Outline </vt:lpstr>
      <vt:lpstr>Nearest Neighbor Smoothing</vt:lpstr>
      <vt:lpstr>Nearest Neighbor Smoothing</vt:lpstr>
      <vt:lpstr> Kernels - Definition</vt:lpstr>
      <vt:lpstr>Kernels with One-dimensional Features</vt:lpstr>
      <vt:lpstr>Kernel</vt:lpstr>
      <vt:lpstr>K-Nearest Neighbor Kernel</vt:lpstr>
      <vt:lpstr>Uniform kernel</vt:lpstr>
      <vt:lpstr>Epanechnikov Quadratic Kernel</vt:lpstr>
      <vt:lpstr>Tri-Cube Kernel</vt:lpstr>
      <vt:lpstr>Gaussian Kernel</vt:lpstr>
      <vt:lpstr>Shape of Kernels: Examples</vt:lpstr>
      <vt:lpstr>Local Linear Regression</vt:lpstr>
      <vt:lpstr>Local linear regression vs. N-W average at Boundary</vt:lpstr>
      <vt:lpstr>Local linear regression</vt:lpstr>
      <vt:lpstr>Local linear regression: Asymptotic Order of Bias</vt:lpstr>
      <vt:lpstr>Local Polynomial Regression</vt:lpstr>
      <vt:lpstr>Local Polynomial Regression</vt:lpstr>
      <vt:lpstr>Selecting the Width of the Kernel</vt:lpstr>
      <vt:lpstr>Smoother Matrix (Sensitivity) Sl </vt:lpstr>
      <vt:lpstr>Selecting the Width of the Kernel</vt:lpstr>
      <vt:lpstr>Local Regression in R^p</vt:lpstr>
      <vt:lpstr>Local Regression in R^p</vt:lpstr>
      <vt:lpstr>Data Visualization</vt:lpstr>
      <vt:lpstr>Structured Local Regression in Rp</vt:lpstr>
      <vt:lpstr>Radial Basis Kernels in P-dimensional Space</vt:lpstr>
      <vt:lpstr>Structured Local Regression in Rp</vt:lpstr>
      <vt:lpstr>Varying Coefficient Models</vt:lpstr>
      <vt:lpstr>Varying Coefficient Models: an example</vt:lpstr>
      <vt:lpstr>Local Likelihood and Other Models</vt:lpstr>
      <vt:lpstr>Kernel Density Estimation and Classification</vt:lpstr>
      <vt:lpstr>Kernel Density Classification</vt:lpstr>
      <vt:lpstr>Naïve Bayes Classifier </vt:lpstr>
      <vt:lpstr>Mixture Models for Density Estimation and Classification</vt:lpstr>
      <vt:lpstr>Computation Consideration</vt:lpstr>
      <vt:lpstr>Homework</vt:lpstr>
    </vt:vector>
  </TitlesOfParts>
  <Company>PKU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3. Linear Models for Classification</dc:title>
  <dc:creator>YAO Yuan</dc:creator>
  <cp:lastModifiedBy>Microsoft Office User</cp:lastModifiedBy>
  <cp:revision>133</cp:revision>
  <dcterms:created xsi:type="dcterms:W3CDTF">2014-04-16T11:59:04Z</dcterms:created>
  <dcterms:modified xsi:type="dcterms:W3CDTF">2019-04-01T11:11:45Z</dcterms:modified>
</cp:coreProperties>
</file>